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6" r:id="rId18"/>
    <p:sldId id="272" r:id="rId19"/>
    <p:sldId id="274" r:id="rId20"/>
    <p:sldId id="278" r:id="rId21"/>
    <p:sldId id="275" r:id="rId2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autoAdjust="0"/>
    <p:restoredTop sz="94667" autoAdjust="0"/>
  </p:normalViewPr>
  <p:slideViewPr>
    <p:cSldViewPr>
      <p:cViewPr>
        <p:scale>
          <a:sx n="100" d="100"/>
          <a:sy n="100" d="100"/>
        </p:scale>
        <p:origin x="-1098" y="414"/>
      </p:cViewPr>
      <p:guideLst>
        <p:guide orient="horz" pos="2160"/>
        <p:guide pos="2880"/>
      </p:guideLst>
    </p:cSldViewPr>
  </p:slideViewPr>
  <p:outlineViewPr>
    <p:cViewPr>
      <p:scale>
        <a:sx n="33" d="100"/>
        <a:sy n="33" d="100"/>
      </p:scale>
      <p:origin x="72" y="666"/>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EB4C22-92B4-4CD4-8E7E-E20467A7DA37}" type="datetimeFigureOut">
              <a:rPr lang="zh-CN" altLang="en-US" smtClean="0"/>
              <a:t>2017/5/27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9C0BC7-8F58-476E-9A08-F083415AC51A}" type="slidenum">
              <a:rPr lang="zh-CN" altLang="en-US" smtClean="0"/>
              <a:t>‹#›</a:t>
            </a:fld>
            <a:endParaRPr lang="zh-CN" altLang="en-US"/>
          </a:p>
        </p:txBody>
      </p:sp>
    </p:spTree>
    <p:extLst>
      <p:ext uri="{BB962C8B-B14F-4D97-AF65-F5344CB8AC3E}">
        <p14:creationId xmlns:p14="http://schemas.microsoft.com/office/powerpoint/2010/main" val="774784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9C0BC7-8F58-476E-9A08-F083415AC51A}" type="slidenum">
              <a:rPr lang="zh-CN" altLang="en-US" smtClean="0"/>
              <a:t>2</a:t>
            </a:fld>
            <a:endParaRPr lang="zh-CN" altLang="en-US"/>
          </a:p>
        </p:txBody>
      </p:sp>
    </p:spTree>
    <p:extLst>
      <p:ext uri="{BB962C8B-B14F-4D97-AF65-F5344CB8AC3E}">
        <p14:creationId xmlns:p14="http://schemas.microsoft.com/office/powerpoint/2010/main" val="384059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标题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extLst/>
          </a:lstStyle>
          <a:p>
            <a:fld id="{530820CF-B880-4189-942D-D702A7CBA730}" type="datetimeFigureOut">
              <a:rPr lang="zh-CN" altLang="en-US" smtClean="0"/>
              <a:t>2017/5/27</a:t>
            </a:fld>
            <a:endParaRPr lang="zh-CN" alt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0C913308-F349-4B6D-A68A-DD1791B4A57B}" type="slidenum">
              <a:rPr lang="zh-CN" altLang="en-US" smtClean="0"/>
              <a:t>‹#›</a:t>
            </a:fld>
            <a:endParaRPr lang="zh-CN" altLang="en-US"/>
          </a:p>
        </p:txBody>
      </p:sp>
      <p:sp>
        <p:nvSpPr>
          <p:cNvPr id="12" name="页脚占位符 11"/>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30820CF-B880-4189-942D-D702A7CBA730}" type="datetimeFigureOut">
              <a:rPr lang="zh-CN" altLang="en-US" smtClean="0"/>
              <a:t>2017/5/27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lvl1pPr algn="l">
              <a:defRPr/>
            </a:lvl1pPr>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38"/>
            <a:ext cx="60198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30820CF-B880-4189-942D-D702A7CBA730}" type="datetimeFigureOut">
              <a:rPr lang="zh-CN" altLang="en-US" smtClean="0"/>
              <a:t>2017/5/27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530820CF-B880-4189-942D-D702A7CBA730}" type="datetimeFigureOut">
              <a:rPr lang="zh-CN" altLang="en-US" smtClean="0"/>
              <a:t>2017/5/27</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7" name="矩形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8" name="日期占位符 7"/>
          <p:cNvSpPr>
            <a:spLocks noGrp="1"/>
          </p:cNvSpPr>
          <p:nvPr>
            <p:ph type="dt" sz="half" idx="10"/>
          </p:nvPr>
        </p:nvSpPr>
        <p:spPr>
          <a:xfrm>
            <a:off x="5562600" y="6513670"/>
            <a:ext cx="3002280" cy="274320"/>
          </a:xfrm>
        </p:spPr>
        <p:txBody>
          <a:bodyPr vert="horz" rtlCol="0"/>
          <a:lstStyle>
            <a:extLst/>
          </a:lstStyle>
          <a:p>
            <a:fld id="{530820CF-B880-4189-942D-D702A7CBA730}" type="datetimeFigureOut">
              <a:rPr lang="zh-CN" altLang="en-US" smtClean="0"/>
              <a:t>2017/5/27</a:t>
            </a:fld>
            <a:endParaRPr lang="zh-CN" altLang="en-US"/>
          </a:p>
        </p:txBody>
      </p:sp>
      <p:sp>
        <p:nvSpPr>
          <p:cNvPr id="9" name="灯片编号占位符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0C913308-F349-4B6D-A68A-DD1791B4A57B}" type="slidenum">
              <a:rPr lang="zh-CN" altLang="en-US" smtClean="0"/>
              <a:t>‹#›</a:t>
            </a:fld>
            <a:endParaRPr lang="zh-CN" altLang="en-US"/>
          </a:p>
        </p:txBody>
      </p:sp>
      <p:sp>
        <p:nvSpPr>
          <p:cNvPr id="10" name="页脚占位符 9"/>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530820CF-B880-4189-942D-D702A7CBA730}" type="datetimeFigureOut">
              <a:rPr lang="zh-CN" altLang="en-US" smtClean="0"/>
              <a:t>2017/5/27</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a:xfrm>
            <a:off x="8641080" y="6514568"/>
            <a:ext cx="464288" cy="274320"/>
          </a:xfrm>
        </p:spPr>
        <p:txBody>
          <a:bodyPr/>
          <a:lstStyle>
            <a:extLst/>
          </a:lstStyle>
          <a:p>
            <a:fld id="{0C913308-F349-4B6D-A68A-DD1791B4A57B}" type="slidenum">
              <a:rPr lang="zh-CN" altLang="en-US" smtClean="0"/>
              <a:t>‹#›</a:t>
            </a:fld>
            <a:endParaRPr lang="zh-CN" altLang="en-US"/>
          </a:p>
        </p:txBody>
      </p:sp>
      <p:sp>
        <p:nvSpPr>
          <p:cNvPr id="10" name="矩形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矩形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矩形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标题 1"/>
          <p:cNvSpPr>
            <a:spLocks noGrp="1"/>
          </p:cNvSpPr>
          <p:nvPr>
            <p:ph type="title"/>
          </p:nvPr>
        </p:nvSpPr>
        <p:spPr>
          <a:xfrm>
            <a:off x="457200" y="251948"/>
            <a:ext cx="8229600"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530820CF-B880-4189-942D-D702A7CBA730}" type="datetimeFigureOut">
              <a:rPr lang="zh-CN" altLang="en-US" smtClean="0"/>
              <a:t>2017/5/27</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a:xfrm>
            <a:off x="8641080" y="6514568"/>
            <a:ext cx="464288" cy="274320"/>
          </a:xfrm>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53218"/>
            <a:ext cx="8229600"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530820CF-B880-4189-942D-D702A7CBA730}" type="datetimeFigureOut">
              <a:rPr lang="zh-CN" altLang="en-US" smtClean="0"/>
              <a:t>2017/5/27</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
        <p:nvSpPr>
          <p:cNvPr id="7" name="矩形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extLst/>
          </a:lstStyle>
          <a:p>
            <a:fld id="{530820CF-B880-4189-942D-D702A7CBA730}" type="datetimeFigureOut">
              <a:rPr lang="zh-CN" altLang="en-US" smtClean="0"/>
              <a:t>2017/5/27</a:t>
            </a:fld>
            <a:endParaRPr lang="zh-CN" altLang="en-US"/>
          </a:p>
        </p:txBody>
      </p:sp>
      <p:sp>
        <p:nvSpPr>
          <p:cNvPr id="3" name="页脚占位符 2"/>
          <p:cNvSpPr>
            <a:spLocks noGrp="1"/>
          </p:cNvSpPr>
          <p:nvPr>
            <p:ph type="ftr" sz="quarter" idx="11"/>
          </p:nvPr>
        </p:nvSpPr>
        <p:spPr/>
        <p:txBody>
          <a:bodyPr/>
          <a:lstStyle>
            <a:extLst/>
          </a:lstStyle>
          <a:p>
            <a:endParaRPr lang="zh-CN" altLang="en-US"/>
          </a:p>
        </p:txBody>
      </p:sp>
      <p:sp>
        <p:nvSpPr>
          <p:cNvPr id="4" name="灯片编号占位符 3"/>
          <p:cNvSpPr>
            <a:spLocks noGrp="1"/>
          </p:cNvSpPr>
          <p:nvPr>
            <p:ph type="sldNum" sz="quarter" idx="12"/>
          </p:nvPr>
        </p:nvSpPr>
        <p:spPr/>
        <p:txBody>
          <a:bodyPr/>
          <a:lstStyle>
            <a:extLst/>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Ref idx="1001">
        <a:schemeClr val="bg2"/>
      </p:bgRef>
    </p:bg>
    <p:spTree>
      <p:nvGrpSpPr>
        <p:cNvPr id="1" name=""/>
        <p:cNvGrpSpPr/>
        <p:nvPr/>
      </p:nvGrpSpPr>
      <p:grpSpPr>
        <a:xfrm>
          <a:off x="0" y="0"/>
          <a:ext cx="0" cy="0"/>
          <a:chOff x="0" y="0"/>
          <a:chExt cx="0" cy="0"/>
        </a:xfrm>
      </p:grpSpPr>
      <p:sp>
        <p:nvSpPr>
          <p:cNvPr id="8" name="矩形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标题 1"/>
          <p:cNvSpPr>
            <a:spLocks noGrp="1"/>
          </p:cNvSpPr>
          <p:nvPr>
            <p:ph type="title"/>
          </p:nvPr>
        </p:nvSpPr>
        <p:spPr>
          <a:xfrm>
            <a:off x="4963136" y="304800"/>
            <a:ext cx="3931920" cy="762000"/>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9" name="日期占位符 8"/>
          <p:cNvSpPr>
            <a:spLocks noGrp="1"/>
          </p:cNvSpPr>
          <p:nvPr>
            <p:ph type="dt" sz="half" idx="10"/>
          </p:nvPr>
        </p:nvSpPr>
        <p:spPr>
          <a:xfrm>
            <a:off x="5562600" y="6513670"/>
            <a:ext cx="3002280" cy="274320"/>
          </a:xfrm>
        </p:spPr>
        <p:txBody>
          <a:bodyPr vert="horz" rtlCol="0"/>
          <a:lstStyle>
            <a:extLst/>
          </a:lstStyle>
          <a:p>
            <a:fld id="{530820CF-B880-4189-942D-D702A7CBA730}" type="datetimeFigureOut">
              <a:rPr lang="zh-CN" altLang="en-US" smtClean="0"/>
              <a:t>2017/5/27</a:t>
            </a:fld>
            <a:endParaRPr lang="zh-CN" altLang="en-US"/>
          </a:p>
        </p:txBody>
      </p:sp>
      <p:sp>
        <p:nvSpPr>
          <p:cNvPr id="10" name="灯片编号占位符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fld id="{0C913308-F349-4B6D-A68A-DD1791B4A57B}" type="slidenum">
              <a:rPr lang="zh-CN" altLang="en-US" smtClean="0"/>
              <a:t>‹#›</a:t>
            </a:fld>
            <a:endParaRPr lang="zh-CN" altLang="en-US"/>
          </a:p>
        </p:txBody>
      </p:sp>
      <p:sp>
        <p:nvSpPr>
          <p:cNvPr id="11" name="页脚占位符 10"/>
          <p:cNvSpPr>
            <a:spLocks noGrp="1"/>
          </p:cNvSpPr>
          <p:nvPr>
            <p:ph type="ftr" sz="quarter" idx="12"/>
          </p:nvPr>
        </p:nvSpPr>
        <p:spPr>
          <a:xfrm>
            <a:off x="1600200" y="6513670"/>
            <a:ext cx="3907464" cy="274320"/>
          </a:xfrm>
        </p:spPr>
        <p:txBody>
          <a:bodyPr vert="horz" rtlCol="0"/>
          <a:lstStyle>
            <a:extLst/>
          </a:lstStyle>
          <a:p>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040443" y="4724400"/>
            <a:ext cx="5486400" cy="664536"/>
          </a:xfrm>
        </p:spPr>
        <p:txBody>
          <a:bodyPr anchor="b"/>
          <a:lstStyle>
            <a:lvl1pPr marL="0" algn="r">
              <a:buNone/>
              <a:defRPr sz="2000" b="1"/>
            </a:lvl1pPr>
            <a:extLst/>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zh-CN" altLang="en-US" smtClean="0"/>
              <a:t>单击此处编辑母版文本样式</a:t>
            </a:r>
          </a:p>
        </p:txBody>
      </p:sp>
      <p:sp>
        <p:nvSpPr>
          <p:cNvPr id="13" name="图片占位符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zh-CN" altLang="en-US" smtClean="0">
                <a:solidFill>
                  <a:schemeClr val="lt1"/>
                </a:solidFill>
                <a:latin typeface="+mn-lt"/>
                <a:ea typeface="+mn-ea"/>
                <a:cs typeface="+mn-cs"/>
              </a:rPr>
              <a:t>单击图标添加图片</a:t>
            </a:r>
            <a:endParaRPr kumimoji="0" lang="en-US" dirty="0">
              <a:solidFill>
                <a:schemeClr val="lt1"/>
              </a:solidFill>
              <a:latin typeface="+mn-lt"/>
              <a:ea typeface="+mn-ea"/>
              <a:cs typeface="+mn-cs"/>
            </a:endParaRPr>
          </a:p>
        </p:txBody>
      </p:sp>
      <p:sp>
        <p:nvSpPr>
          <p:cNvPr id="8" name="日期占位符 7"/>
          <p:cNvSpPr>
            <a:spLocks noGrp="1"/>
          </p:cNvSpPr>
          <p:nvPr>
            <p:ph type="dt" sz="half" idx="10"/>
          </p:nvPr>
        </p:nvSpPr>
        <p:spPr>
          <a:xfrm>
            <a:off x="5562600" y="6509004"/>
            <a:ext cx="3002280" cy="274320"/>
          </a:xfrm>
        </p:spPr>
        <p:txBody>
          <a:bodyPr vert="horz" rtlCol="0"/>
          <a:lstStyle>
            <a:extLst/>
          </a:lstStyle>
          <a:p>
            <a:fld id="{530820CF-B880-4189-942D-D702A7CBA730}" type="datetimeFigureOut">
              <a:rPr lang="zh-CN" altLang="en-US" smtClean="0"/>
              <a:t>2017/5/27</a:t>
            </a:fld>
            <a:endParaRPr lang="zh-CN" altLang="en-US"/>
          </a:p>
        </p:txBody>
      </p:sp>
      <p:sp>
        <p:nvSpPr>
          <p:cNvPr id="9" name="灯片编号占位符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0C913308-F349-4B6D-A68A-DD1791B4A57B}" type="slidenum">
              <a:rPr lang="zh-CN" altLang="en-US" smtClean="0"/>
              <a:t>‹#›</a:t>
            </a:fld>
            <a:endParaRPr lang="zh-CN" altLang="en-US"/>
          </a:p>
        </p:txBody>
      </p:sp>
      <p:sp>
        <p:nvSpPr>
          <p:cNvPr id="10" name="页脚占位符 9"/>
          <p:cNvSpPr>
            <a:spLocks noGrp="1"/>
          </p:cNvSpPr>
          <p:nvPr>
            <p:ph type="ftr" sz="quarter" idx="12"/>
          </p:nvPr>
        </p:nvSpPr>
        <p:spPr>
          <a:xfrm>
            <a:off x="1600200" y="6509004"/>
            <a:ext cx="3907464" cy="274320"/>
          </a:xfrm>
        </p:spPr>
        <p:txBody>
          <a:bodyPr vert="horz" rtlCol="0"/>
          <a:lstStyle>
            <a:extLst/>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zh-CN" alt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530820CF-B880-4189-942D-D702A7CBA730}" type="datetimeFigureOut">
              <a:rPr lang="zh-CN" altLang="en-US" smtClean="0"/>
              <a:t>2017/5/27</a:t>
            </a:fld>
            <a:endParaRPr lang="zh-CN" alt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0C913308-F349-4B6D-A68A-DD1791B4A57B}" type="slidenum">
              <a:rPr lang="zh-CN" altLang="en-US" smtClean="0"/>
              <a:t>‹#›</a:t>
            </a:fld>
            <a:endParaRPr lang="zh-CN" altLang="en-US"/>
          </a:p>
        </p:txBody>
      </p:sp>
      <p:sp>
        <p:nvSpPr>
          <p:cNvPr id="22" name="标题占位符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Tree>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13.wdp"/><Relationship Id="rId3" Type="http://schemas.microsoft.com/office/2007/relationships/hdphoto" Target="../media/hdphoto8.wdp"/><Relationship Id="rId7" Type="http://schemas.microsoft.com/office/2007/relationships/hdphoto" Target="../media/hdphoto10.wdp"/><Relationship Id="rId12"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hdphoto" Target="../media/hdphoto12.wdp"/><Relationship Id="rId5" Type="http://schemas.microsoft.com/office/2007/relationships/hdphoto" Target="../media/hdphoto9.wdp"/><Relationship Id="rId10" Type="http://schemas.openxmlformats.org/officeDocument/2006/relationships/image" Target="../media/image28.png"/><Relationship Id="rId4" Type="http://schemas.openxmlformats.org/officeDocument/2006/relationships/image" Target="../media/image25.png"/><Relationship Id="rId9" Type="http://schemas.microsoft.com/office/2007/relationships/hdphoto" Target="../media/hdphoto11.wdp"/></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11" Type="http://schemas.microsoft.com/office/2007/relationships/hdphoto" Target="../media/hdphoto18.wdp"/><Relationship Id="rId5" Type="http://schemas.microsoft.com/office/2007/relationships/hdphoto" Target="../media/hdphoto15.wdp"/><Relationship Id="rId10" Type="http://schemas.openxmlformats.org/officeDocument/2006/relationships/image" Target="../media/image34.png"/><Relationship Id="rId4" Type="http://schemas.openxmlformats.org/officeDocument/2006/relationships/image" Target="../media/image31.png"/><Relationship Id="rId9" Type="http://schemas.microsoft.com/office/2007/relationships/hdphoto" Target="../media/hdphoto17.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07/relationships/hdphoto" Target="../media/hdphoto24.wdp"/><Relationship Id="rId3" Type="http://schemas.microsoft.com/office/2007/relationships/hdphoto" Target="../media/hdphoto19.wdp"/><Relationship Id="rId7" Type="http://schemas.microsoft.com/office/2007/relationships/hdphoto" Target="../media/hdphoto21.wdp"/><Relationship Id="rId12"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11" Type="http://schemas.microsoft.com/office/2007/relationships/hdphoto" Target="../media/hdphoto23.wdp"/><Relationship Id="rId5" Type="http://schemas.microsoft.com/office/2007/relationships/hdphoto" Target="../media/hdphoto20.wdp"/><Relationship Id="rId10" Type="http://schemas.openxmlformats.org/officeDocument/2006/relationships/image" Target="../media/image39.png"/><Relationship Id="rId4" Type="http://schemas.openxmlformats.org/officeDocument/2006/relationships/image" Target="../media/image36.png"/><Relationship Id="rId9" Type="http://schemas.microsoft.com/office/2007/relationships/hdphoto" Target="../media/hdphoto22.wdp"/></Relationships>
</file>

<file path=ppt/slides/_rels/slide14.xml.rels><?xml version="1.0" encoding="UTF-8" standalone="yes"?>
<Relationships xmlns="http://schemas.openxmlformats.org/package/2006/relationships"><Relationship Id="rId8" Type="http://schemas.microsoft.com/office/2007/relationships/hdphoto" Target="../media/hdphoto27.wdp"/><Relationship Id="rId13"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4.png"/><Relationship Id="rId12" Type="http://schemas.microsoft.com/office/2007/relationships/hdphoto" Target="../media/hdphoto29.wdp"/><Relationship Id="rId2" Type="http://schemas.openxmlformats.org/officeDocument/2006/relationships/image" Target="../media/image41.png"/><Relationship Id="rId1" Type="http://schemas.openxmlformats.org/officeDocument/2006/relationships/slideLayout" Target="../slideLayouts/slideLayout2.xml"/><Relationship Id="rId6" Type="http://schemas.microsoft.com/office/2007/relationships/hdphoto" Target="../media/hdphoto26.wdp"/><Relationship Id="rId11" Type="http://schemas.openxmlformats.org/officeDocument/2006/relationships/image" Target="../media/image46.png"/><Relationship Id="rId5" Type="http://schemas.openxmlformats.org/officeDocument/2006/relationships/image" Target="../media/image43.png"/><Relationship Id="rId10" Type="http://schemas.microsoft.com/office/2007/relationships/hdphoto" Target="../media/hdphoto28.wdp"/><Relationship Id="rId4" Type="http://schemas.microsoft.com/office/2007/relationships/hdphoto" Target="../media/hdphoto25.wdp"/><Relationship Id="rId9" Type="http://schemas.openxmlformats.org/officeDocument/2006/relationships/image" Target="../media/image45.png"/><Relationship Id="rId14" Type="http://schemas.microsoft.com/office/2007/relationships/hdphoto" Target="../media/hdphoto30.wdp"/></Relationships>
</file>

<file path=ppt/slides/_rels/slide15.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32.wdp"/><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34.wdp"/><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hdphoto" Target="../media/hdphoto36.wdp"/><Relationship Id="rId5" Type="http://schemas.openxmlformats.org/officeDocument/2006/relationships/image" Target="../media/image56.png"/><Relationship Id="rId10" Type="http://schemas.openxmlformats.org/officeDocument/2006/relationships/image" Target="../media/image60.png"/><Relationship Id="rId4" Type="http://schemas.microsoft.com/office/2007/relationships/hdphoto" Target="../media/hdphoto35.wdp"/><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07/relationships/hdphoto" Target="../media/hdphoto37.wdp"/><Relationship Id="rId7" Type="http://schemas.microsoft.com/office/2007/relationships/hdphoto" Target="../media/hdphoto39.wdp"/><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3.png"/><Relationship Id="rId5" Type="http://schemas.microsoft.com/office/2007/relationships/hdphoto" Target="../media/hdphoto38.wdp"/><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2.png"/><Relationship Id="rId3" Type="http://schemas.microsoft.com/office/2007/relationships/hdphoto" Target="../media/hdphoto40.wdp"/><Relationship Id="rId7" Type="http://schemas.openxmlformats.org/officeDocument/2006/relationships/image" Target="../media/image68.png"/><Relationship Id="rId12" Type="http://schemas.microsoft.com/office/2007/relationships/hdphoto" Target="../media/hdphoto43.wdp"/><Relationship Id="rId2" Type="http://schemas.openxmlformats.org/officeDocument/2006/relationships/image" Target="../media/image65.png"/><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1.png"/><Relationship Id="rId5" Type="http://schemas.microsoft.com/office/2007/relationships/hdphoto" Target="../media/hdphoto41.wdp"/><Relationship Id="rId15" Type="http://schemas.openxmlformats.org/officeDocument/2006/relationships/image" Target="../media/image73.png"/><Relationship Id="rId10" Type="http://schemas.microsoft.com/office/2007/relationships/hdphoto" Target="../media/hdphoto42.wdp"/><Relationship Id="rId4" Type="http://schemas.openxmlformats.org/officeDocument/2006/relationships/image" Target="../media/image66.png"/><Relationship Id="rId9" Type="http://schemas.openxmlformats.org/officeDocument/2006/relationships/image" Target="../media/image70.png"/><Relationship Id="rId14" Type="http://schemas.microsoft.com/office/2007/relationships/hdphoto" Target="../media/hdphoto44.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4.wdp"/><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55576" y="0"/>
            <a:ext cx="7772400" cy="1470025"/>
          </a:xfrm>
        </p:spPr>
        <p:txBody>
          <a:bodyPr/>
          <a:lstStyle/>
          <a:p>
            <a:r>
              <a:rPr lang="zh-CN" altLang="en-US" dirty="0" smtClean="0"/>
              <a:t>教学任务</a:t>
            </a:r>
            <a:endParaRPr lang="zh-CN" altLang="en-US" dirty="0"/>
          </a:p>
        </p:txBody>
      </p:sp>
      <p:sp>
        <p:nvSpPr>
          <p:cNvPr id="3" name="副标题 2"/>
          <p:cNvSpPr>
            <a:spLocks noGrp="1"/>
          </p:cNvSpPr>
          <p:nvPr>
            <p:ph type="subTitle" idx="1"/>
          </p:nvPr>
        </p:nvSpPr>
        <p:spPr>
          <a:xfrm>
            <a:off x="611560" y="2803848"/>
            <a:ext cx="6400800" cy="4032448"/>
          </a:xfrm>
        </p:spPr>
        <p:txBody>
          <a:bodyPr>
            <a:normAutofit/>
          </a:bodyPr>
          <a:lstStyle/>
          <a:p>
            <a:pPr algn="l">
              <a:lnSpc>
                <a:spcPct val="150000"/>
              </a:lnSpc>
            </a:pPr>
            <a:r>
              <a:rPr lang="zh-CN" altLang="en-US" dirty="0" smtClean="0"/>
              <a:t>一、</a:t>
            </a:r>
            <a:r>
              <a:rPr lang="zh-CN" altLang="zh-CN" dirty="0" smtClean="0"/>
              <a:t>使能器按钮</a:t>
            </a:r>
            <a:r>
              <a:rPr lang="zh-CN" altLang="en-US" dirty="0" smtClean="0"/>
              <a:t>的使用</a:t>
            </a:r>
            <a:endParaRPr lang="en-US" altLang="zh-CN" dirty="0" smtClean="0"/>
          </a:p>
          <a:p>
            <a:pPr algn="l">
              <a:lnSpc>
                <a:spcPct val="150000"/>
              </a:lnSpc>
            </a:pPr>
            <a:r>
              <a:rPr lang="zh-CN" altLang="en-US" dirty="0" smtClean="0"/>
              <a:t>二、机器人的手动操作</a:t>
            </a:r>
            <a:endParaRPr lang="en-US" altLang="zh-CN" dirty="0" smtClean="0"/>
          </a:p>
          <a:p>
            <a:pPr algn="l">
              <a:lnSpc>
                <a:spcPct val="150000"/>
              </a:lnSpc>
            </a:pPr>
            <a:r>
              <a:rPr lang="zh-CN" altLang="en-US" dirty="0" smtClean="0"/>
              <a:t>三、建立</a:t>
            </a:r>
            <a:r>
              <a:rPr lang="en-US" altLang="zh-CN" dirty="0" smtClean="0"/>
              <a:t>RAPID</a:t>
            </a:r>
            <a:r>
              <a:rPr lang="zh-CN" altLang="en-US" dirty="0" smtClean="0"/>
              <a:t>程序</a:t>
            </a:r>
            <a:endParaRPr lang="en-US" altLang="zh-CN" dirty="0" smtClean="0"/>
          </a:p>
          <a:p>
            <a:pPr algn="l">
              <a:lnSpc>
                <a:spcPct val="150000"/>
              </a:lnSpc>
            </a:pPr>
            <a:r>
              <a:rPr lang="zh-CN" altLang="en-US" dirty="0" smtClean="0"/>
              <a:t>四、基本的运动指令应用</a:t>
            </a:r>
            <a:endParaRPr lang="en-US" altLang="zh-CN" dirty="0" smtClean="0"/>
          </a:p>
          <a:p>
            <a:pPr algn="l">
              <a:lnSpc>
                <a:spcPct val="150000"/>
              </a:lnSpc>
            </a:pPr>
            <a:r>
              <a:rPr lang="zh-CN" altLang="en-US" dirty="0" smtClean="0"/>
              <a:t>五、调试程序</a:t>
            </a:r>
            <a:endParaRPr lang="zh-CN" altLang="en-US" dirty="0"/>
          </a:p>
        </p:txBody>
      </p:sp>
    </p:spTree>
    <p:extLst>
      <p:ext uri="{BB962C8B-B14F-4D97-AF65-F5344CB8AC3E}">
        <p14:creationId xmlns:p14="http://schemas.microsoft.com/office/powerpoint/2010/main" val="97428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33565" y1="75620" x2="1736" y2="2479"/>
                        <a14:foregroundMark x1="24769" y1="69215" x2="11921" y2="34711"/>
                        <a14:foregroundMark x1="91551" y1="8884" x2="91551" y2="8884"/>
                        <a14:foregroundMark x1="96528" y1="12397" x2="96528" y2="12397"/>
                        <a14:foregroundMark x1="95949" y1="13843" x2="95949" y2="13843"/>
                        <a14:foregroundMark x1="93981" y1="12397" x2="93981" y2="12397"/>
                        <a14:foregroundMark x1="93981" y1="12397" x2="93981" y2="12397"/>
                        <a14:foregroundMark x1="93981" y1="11777" x2="93981" y2="11777"/>
                        <a14:foregroundMark x1="94213" y1="11364" x2="94213" y2="11364"/>
                        <a14:foregroundMark x1="95139" y1="11364" x2="95949" y2="10950"/>
                        <a14:foregroundMark x1="96528" y1="10331" x2="96528" y2="10331"/>
                        <a14:foregroundMark x1="97917" y1="9917" x2="97917" y2="9917"/>
                        <a14:foregroundMark x1="90972" y1="10331" x2="90972" y2="10331"/>
                        <a14:foregroundMark x1="90162" y1="9504" x2="90162" y2="9504"/>
                        <a14:foregroundMark x1="89583" y1="4959" x2="89583" y2="4959"/>
                        <a14:foregroundMark x1="89583" y1="4959" x2="89583" y2="4959"/>
                        <a14:foregroundMark x1="91204" y1="4959" x2="91204" y2="4959"/>
                        <a14:foregroundMark x1="91204" y1="4959" x2="91204" y2="4959"/>
                        <a14:foregroundMark x1="91204" y1="4959" x2="91204" y2="4959"/>
                        <a14:foregroundMark x1="20255" y1="45041" x2="16088" y2="47934"/>
                        <a14:foregroundMark x1="5093" y1="51446" x2="5903" y2="52479"/>
                        <a14:foregroundMark x1="10301" y1="52479" x2="10301" y2="52479"/>
                        <a14:foregroundMark x1="10301" y1="52479" x2="10301" y2="52479"/>
                        <a14:foregroundMark x1="10301" y1="52479" x2="12847" y2="52893"/>
                        <a14:foregroundMark x1="25810" y1="53926" x2="25810" y2="53926"/>
                        <a14:backgroundMark x1="96759" y1="88017" x2="96759" y2="88017"/>
                        <a14:backgroundMark x1="96759" y1="88017" x2="96759" y2="88017"/>
                        <a14:backgroundMark x1="94792" y1="90496" x2="93981" y2="92975"/>
                        <a14:backgroundMark x1="92824" y1="94421" x2="92824" y2="94421"/>
                        <a14:backgroundMark x1="94560" y1="1446" x2="94560" y2="1446"/>
                        <a14:backgroundMark x1="94560" y1="1446" x2="94560" y2="1446"/>
                      </a14:backgroundRemoval>
                    </a14:imgEffect>
                  </a14:imgLayer>
                </a14:imgProps>
              </a:ext>
              <a:ext uri="{28A0092B-C50C-407E-A947-70E740481C1C}">
                <a14:useLocalDpi xmlns:a14="http://schemas.microsoft.com/office/drawing/2010/main" val="0"/>
              </a:ext>
            </a:extLst>
          </a:blip>
          <a:srcRect/>
          <a:stretch>
            <a:fillRect/>
          </a:stretch>
        </p:blipFill>
        <p:spPr bwMode="auto">
          <a:xfrm>
            <a:off x="306823" y="1928188"/>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471262" y="1023119"/>
            <a:ext cx="2328986" cy="461665"/>
          </a:xfrm>
          <a:prstGeom prst="rect">
            <a:avLst/>
          </a:prstGeom>
        </p:spPr>
        <p:txBody>
          <a:bodyPr wrap="square">
            <a:spAutoFit/>
          </a:bodyPr>
          <a:lstStyle/>
          <a:p>
            <a:r>
              <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建立程序模块</a:t>
            </a:r>
          </a:p>
        </p:txBody>
      </p:sp>
      <p:pic>
        <p:nvPicPr>
          <p:cNvPr id="6146"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27894" y1="10537" x2="26620" y2="9711"/>
                        <a14:foregroundMark x1="13773" y1="8884" x2="13773" y2="8884"/>
                        <a14:foregroundMark x1="11574" y1="9298" x2="38310" y2="26446"/>
                        <a14:foregroundMark x1="1505" y1="10950" x2="48611" y2="13223"/>
                        <a14:foregroundMark x1="7176" y1="18595" x2="70139" y2="18595"/>
                        <a14:foregroundMark x1="12847" y1="96901" x2="83449" y2="89050"/>
                        <a14:foregroundMark x1="7639" y1="69628" x2="3704" y2="98760"/>
                        <a14:foregroundMark x1="8102" y1="66942" x2="5671" y2="97934"/>
                        <a14:foregroundMark x1="5903" y1="97934" x2="5903" y2="97934"/>
                        <a14:foregroundMark x1="6366" y1="97934" x2="6366" y2="97934"/>
                        <a14:foregroundMark x1="1736" y1="97934" x2="1736" y2="97934"/>
                        <a14:foregroundMark x1="13773" y1="85124" x2="65972" y2="85124"/>
                        <a14:foregroundMark x1="78588" y1="95248" x2="92130" y2="30372"/>
                        <a14:foregroundMark x1="84259" y1="22107" x2="67477" y2="71488"/>
                        <a14:foregroundMark x1="79282" y1="45868" x2="73611" y2="66116"/>
                        <a14:foregroundMark x1="66435" y1="81612" x2="72569" y2="92149"/>
                        <a14:foregroundMark x1="79977" y1="77066" x2="65972" y2="77066"/>
                        <a14:foregroundMark x1="3472" y1="79752" x2="1968" y2="95661"/>
                        <a14:foregroundMark x1="73380" y1="96488" x2="84491" y2="90909"/>
                        <a14:foregroundMark x1="85185" y1="92149" x2="88426" y2="65702"/>
                        <a14:foregroundMark x1="90162" y1="51033" x2="89699" y2="27273"/>
                        <a14:foregroundMark x1="85995" y1="14463" x2="74537" y2="7851"/>
                        <a14:foregroundMark x1="77546" y1="4752" x2="92130" y2="15496"/>
                        <a14:foregroundMark x1="91898" y1="13636" x2="94907" y2="40496"/>
                        <a14:foregroundMark x1="93866" y1="34298" x2="92130" y2="64876"/>
                        <a14:foregroundMark x1="94329" y1="63843" x2="90394" y2="82438"/>
                        <a14:foregroundMark x1="70833" y1="7025" x2="70833" y2="7025"/>
                        <a14:foregroundMark x1="90394" y1="6612" x2="90394" y2="6612"/>
                        <a14:foregroundMark x1="90394" y1="6612" x2="90394" y2="6612"/>
                        <a14:foregroundMark x1="94560" y1="16736" x2="94560" y2="16736"/>
                        <a14:foregroundMark x1="94560" y1="16736" x2="94560" y2="16736"/>
                        <a14:foregroundMark x1="96065" y1="13223" x2="96065" y2="13223"/>
                        <a14:foregroundMark x1="96065" y1="13223" x2="96065" y2="13223"/>
                        <a14:foregroundMark x1="94907" y1="9298" x2="94907" y2="9298"/>
                        <a14:foregroundMark x1="94907" y1="9298" x2="94907" y2="9298"/>
                        <a14:foregroundMark x1="97338" y1="11364" x2="97338" y2="11364"/>
                        <a14:foregroundMark x1="97338" y1="11364" x2="97338" y2="11364"/>
                        <a14:foregroundMark x1="97338" y1="16322" x2="97338" y2="16322"/>
                        <a14:foregroundMark x1="97338" y1="16322" x2="97338" y2="16322"/>
                        <a14:foregroundMark x1="96065" y1="21074" x2="96065" y2="21074"/>
                        <a14:foregroundMark x1="96065" y1="21074" x2="96065" y2="21074"/>
                        <a14:foregroundMark x1="97338" y1="9504" x2="97338" y2="9504"/>
                        <a14:foregroundMark x1="97338" y1="9504" x2="97338" y2="9504"/>
                        <a14:foregroundMark x1="96296" y1="7231" x2="96296" y2="7231"/>
                        <a14:foregroundMark x1="96296" y1="7231" x2="96296" y2="7231"/>
                        <a14:foregroundMark x1="96296" y1="7231" x2="96296" y2="7231"/>
                        <a14:foregroundMark x1="96296" y1="7231" x2="96296" y2="7231"/>
                        <a14:foregroundMark x1="96296" y1="7438" x2="96296" y2="7438"/>
                        <a14:foregroundMark x1="96296" y1="7438" x2="96296" y2="8884"/>
                        <a14:foregroundMark x1="96296" y1="9711" x2="96412" y2="10537"/>
                        <a14:foregroundMark x1="96412" y1="10744" x2="96412" y2="10744"/>
                        <a14:foregroundMark x1="96412" y1="11157" x2="96759" y2="12190"/>
                        <a14:foregroundMark x1="96875" y1="12397" x2="96875" y2="12397"/>
                        <a14:foregroundMark x1="24769" y1="86777" x2="9028" y2="86777"/>
                        <a14:backgroundMark x1="95486" y1="2479" x2="95486" y2="2479"/>
                        <a14:backgroundMark x1="95486" y1="2479" x2="95486" y2="2479"/>
                      </a14:backgroundRemoval>
                    </a14:imgEffect>
                  </a14:imgLayer>
                </a14:imgProps>
              </a:ext>
              <a:ext uri="{28A0092B-C50C-407E-A947-70E740481C1C}">
                <a14:useLocalDpi xmlns:a14="http://schemas.microsoft.com/office/drawing/2010/main" val="0"/>
              </a:ext>
            </a:extLst>
          </a:blip>
          <a:srcRect/>
          <a:stretch>
            <a:fillRect/>
          </a:stretch>
        </p:blipFill>
        <p:spPr bwMode="auto">
          <a:xfrm>
            <a:off x="1139656" y="2362165"/>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93533" y1="12190" x2="93533" y2="12190"/>
                        <a14:foregroundMark x1="95150" y1="9711" x2="95150" y2="9711"/>
                        <a14:foregroundMark x1="96305" y1="10744" x2="96305" y2="10744"/>
                        <a14:foregroundMark x1="96536" y1="15289" x2="96536" y2="15289"/>
                        <a14:foregroundMark x1="98499" y1="15289" x2="98499" y2="15289"/>
                        <a14:foregroundMark x1="72517" y1="95868" x2="72517" y2="95868"/>
                        <a14:foregroundMark x1="66975" y1="96281" x2="66975" y2="96281"/>
                        <a14:foregroundMark x1="69400" y1="94835" x2="69400" y2="94835"/>
                        <a14:foregroundMark x1="69400" y1="94835" x2="69400" y2="94835"/>
                        <a14:foregroundMark x1="69400" y1="94835" x2="69400" y2="94835"/>
                        <a14:foregroundMark x1="66744" y1="92769" x2="66744" y2="92769"/>
                        <a14:foregroundMark x1="89376" y1="6405" x2="89376" y2="6405"/>
                        <a14:foregroundMark x1="91570" y1="6405" x2="91570" y2="6405"/>
                        <a14:foregroundMark x1="91570" y1="6405" x2="91570" y2="6405"/>
                        <a14:foregroundMark x1="72171" y1="5165" x2="72171" y2="5165"/>
                        <a14:foregroundMark x1="72171" y1="5165" x2="72171" y2="5165"/>
                        <a14:foregroundMark x1="70439" y1="3512" x2="70439" y2="3512"/>
                        <a14:foregroundMark x1="70439" y1="3512" x2="70439" y2="3512"/>
                        <a14:foregroundMark x1="57159" y1="3512" x2="76212" y2="3512"/>
                        <a14:foregroundMark x1="89723" y1="5372" x2="89723" y2="5372"/>
                        <a14:foregroundMark x1="14319" y1="93802" x2="1732" y2="1653"/>
                        <a14:foregroundMark x1="15704" y1="7025" x2="11663" y2="5165"/>
                        <a14:foregroundMark x1="11663" y1="48554" x2="5312" y2="49587"/>
                        <a14:foregroundMark x1="4965" y1="90702" x2="4965" y2="90702"/>
                        <a14:backgroundMark x1="93649" y1="1033" x2="93649" y2="1033"/>
                        <a14:backgroundMark x1="98614" y1="28099" x2="98614" y2="28099"/>
                      </a14:backgroundRemoval>
                    </a14:imgEffect>
                  </a14:imgLayer>
                </a14:imgProps>
              </a:ext>
              <a:ext uri="{28A0092B-C50C-407E-A947-70E740481C1C}">
                <a14:useLocalDpi xmlns:a14="http://schemas.microsoft.com/office/drawing/2010/main" val="0"/>
              </a:ext>
            </a:extLst>
          </a:blip>
          <a:srcRect/>
          <a:stretch>
            <a:fillRect/>
          </a:stretch>
        </p:blipFill>
        <p:spPr bwMode="auto">
          <a:xfrm>
            <a:off x="1979712" y="2852936"/>
            <a:ext cx="3864793"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0" r="100000">
                        <a14:foregroundMark x1="79167" y1="85124" x2="79167" y2="85124"/>
                        <a14:foregroundMark x1="82407" y1="66322" x2="82407" y2="66322"/>
                        <a14:foregroundMark x1="82407" y1="57231" x2="82407" y2="57231"/>
                        <a14:foregroundMark x1="82407" y1="40909" x2="82407" y2="40909"/>
                        <a14:foregroundMark x1="82523" y1="28926" x2="82523" y2="28926"/>
                        <a14:foregroundMark x1="82986" y1="27479" x2="82986" y2="27479"/>
                        <a14:foregroundMark x1="87153" y1="27686" x2="89583" y2="38017"/>
                        <a14:foregroundMark x1="92014" y1="52273" x2="92245" y2="54132"/>
                        <a14:foregroundMark x1="92245" y1="60124" x2="91667" y2="63017"/>
                        <a14:foregroundMark x1="90278" y1="67975" x2="89699" y2="69835"/>
                        <a14:foregroundMark x1="88889" y1="71074" x2="86111" y2="73967"/>
                        <a14:foregroundMark x1="83796" y1="75413" x2="81829" y2="76033"/>
                        <a14:foregroundMark x1="73611" y1="77686" x2="67593" y2="80372"/>
                        <a14:foregroundMark x1="62731" y1="82851" x2="60764" y2="83264"/>
                        <a14:foregroundMark x1="53356" y1="84091" x2="48843" y2="84504"/>
                        <a14:foregroundMark x1="41782" y1="84504" x2="33681" y2="84504"/>
                        <a14:foregroundMark x1="11921" y1="84504" x2="4861" y2="84504"/>
                        <a14:foregroundMark x1="8218" y1="95248" x2="8218" y2="95248"/>
                        <a14:foregroundMark x1="7292" y1="95661" x2="0" y2="93182"/>
                        <a14:foregroundMark x1="80440" y1="96074" x2="88194" y2="16942"/>
                        <a14:foregroundMark x1="82176" y1="12190" x2="92130" y2="80165"/>
                        <a14:foregroundMark x1="73380" y1="95041" x2="57407" y2="95041"/>
                        <a14:foregroundMark x1="84838" y1="95661" x2="75926" y2="4752"/>
                        <a14:foregroundMark x1="76620" y1="4132" x2="90046" y2="9711"/>
                        <a14:foregroundMark x1="90162" y1="13843" x2="93056" y2="31612"/>
                        <a14:foregroundMark x1="86921" y1="57438" x2="70949" y2="59298"/>
                        <a14:foregroundMark x1="77662" y1="39050" x2="78009" y2="81612"/>
                        <a14:foregroundMark x1="74306" y1="88223" x2="93287" y2="76240"/>
                        <a14:foregroundMark x1="91782" y1="7025" x2="97222" y2="10331"/>
                        <a14:foregroundMark x1="93519" y1="19835" x2="93519" y2="48347"/>
                        <a14:foregroundMark x1="84375" y1="89256" x2="77431" y2="94421"/>
                        <a14:foregroundMark x1="90741" y1="5785" x2="91088" y2="13223"/>
                        <a14:foregroundMark x1="89699" y1="4752" x2="89005" y2="4752"/>
                        <a14:foregroundMark x1="95949" y1="18388" x2="95949" y2="18388"/>
                        <a14:foregroundMark x1="96065" y1="10950" x2="96065" y2="10950"/>
                        <a14:backgroundMark x1="97685" y1="1240" x2="97685" y2="1240"/>
                      </a14:backgroundRemoval>
                    </a14:imgEffect>
                  </a14:imgLayer>
                </a14:imgProps>
              </a:ext>
              <a:ext uri="{28A0092B-C50C-407E-A947-70E740481C1C}">
                <a14:useLocalDpi xmlns:a14="http://schemas.microsoft.com/office/drawing/2010/main" val="0"/>
              </a:ext>
            </a:extLst>
          </a:blip>
          <a:srcRect/>
          <a:stretch>
            <a:fillRect/>
          </a:stretch>
        </p:blipFill>
        <p:spPr bwMode="auto">
          <a:xfrm>
            <a:off x="2908558" y="3356992"/>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1620" y1="18388" x2="4051" y2="28099"/>
                        <a14:foregroundMark x1="12153" y1="59091" x2="3472" y2="37810"/>
                        <a14:foregroundMark x1="5324" y1="23554" x2="4167" y2="19835"/>
                        <a14:foregroundMark x1="4051" y1="19835" x2="3935" y2="21488"/>
                        <a14:foregroundMark x1="5208" y1="84091" x2="37731" y2="89876"/>
                        <a14:foregroundMark x1="8912" y1="95041" x2="8912" y2="95041"/>
                        <a14:foregroundMark x1="6250" y1="96074" x2="6250" y2="96074"/>
                        <a14:foregroundMark x1="4167" y1="95868" x2="4167" y2="95868"/>
                        <a14:foregroundMark x1="60995" y1="87603" x2="60995" y2="87603"/>
                        <a14:foregroundMark x1="53472" y1="85124" x2="53472" y2="85124"/>
                        <a14:foregroundMark x1="53125" y1="85124" x2="53125" y2="85124"/>
                        <a14:foregroundMark x1="78588" y1="90289" x2="78588" y2="90289"/>
                        <a14:foregroundMark x1="75000" y1="97934" x2="78472" y2="94835"/>
                        <a14:foregroundMark x1="80093" y1="96074" x2="80093" y2="96074"/>
                        <a14:foregroundMark x1="84838" y1="92355" x2="84838" y2="92355"/>
                        <a14:foregroundMark x1="88310" y1="87810" x2="88310" y2="87810"/>
                        <a14:foregroundMark x1="91782" y1="76240" x2="91782" y2="76240"/>
                        <a14:foregroundMark x1="94097" y1="63223" x2="95833" y2="31198"/>
                        <a14:foregroundMark x1="94792" y1="25000" x2="89120" y2="11983"/>
                        <a14:foregroundMark x1="91898" y1="9711" x2="77546" y2="7645"/>
                        <a14:foregroundMark x1="92014" y1="7438" x2="95602" y2="11157"/>
                        <a14:foregroundMark x1="82755" y1="50000" x2="77083" y2="76653"/>
                        <a14:foregroundMark x1="77662" y1="22727" x2="85532" y2="72521"/>
                        <a14:foregroundMark x1="79861" y1="36570" x2="77083" y2="77066"/>
                        <a14:foregroundMark x1="51042" y1="87810" x2="86458" y2="83678"/>
                        <a14:foregroundMark x1="90509" y1="79132" x2="75231" y2="72521"/>
                        <a14:backgroundMark x1="96875" y1="1240" x2="96875" y2="1240"/>
                        <a14:backgroundMark x1="97454" y1="79132" x2="97454" y2="79132"/>
                      </a14:backgroundRemoval>
                    </a14:imgEffect>
                  </a14:imgLayer>
                </a14:imgProps>
              </a:ext>
              <a:ext uri="{28A0092B-C50C-407E-A947-70E740481C1C}">
                <a14:useLocalDpi xmlns:a14="http://schemas.microsoft.com/office/drawing/2010/main" val="0"/>
              </a:ext>
            </a:extLst>
          </a:blip>
          <a:srcRect/>
          <a:stretch>
            <a:fillRect/>
          </a:stretch>
        </p:blipFill>
        <p:spPr bwMode="auto">
          <a:xfrm>
            <a:off x="3779912" y="3932936"/>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0" b="100000" l="0" r="100000">
                        <a14:foregroundMark x1="10185" y1="94628" x2="4282" y2="94628"/>
                        <a14:foregroundMark x1="74653" y1="620" x2="90046" y2="91942"/>
                        <a14:foregroundMark x1="98264" y1="7645" x2="75231" y2="99174"/>
                        <a14:foregroundMark x1="85301" y1="91942" x2="70602" y2="67355"/>
                        <a14:foregroundMark x1="79514" y1="20041" x2="77315" y2="71074"/>
                        <a14:foregroundMark x1="90972" y1="6198" x2="90972" y2="6198"/>
                        <a14:foregroundMark x1="89005" y1="3306" x2="89005" y2="3306"/>
                        <a14:backgroundMark x1="97222" y1="1653" x2="97222" y2="1653"/>
                      </a14:backgroundRemoval>
                    </a14:imgEffect>
                  </a14:imgLayer>
                </a14:imgProps>
              </a:ext>
              <a:ext uri="{28A0092B-C50C-407E-A947-70E740481C1C}">
                <a14:useLocalDpi xmlns:a14="http://schemas.microsoft.com/office/drawing/2010/main" val="0"/>
              </a:ext>
            </a:extLst>
          </a:blip>
          <a:srcRect/>
          <a:stretch>
            <a:fillRect/>
          </a:stretch>
        </p:blipFill>
        <p:spPr bwMode="auto">
          <a:xfrm>
            <a:off x="5148064" y="4436992"/>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9512" y="1511013"/>
            <a:ext cx="2262158" cy="369332"/>
          </a:xfrm>
          <a:prstGeom prst="rect">
            <a:avLst/>
          </a:prstGeom>
        </p:spPr>
        <p:txBody>
          <a:bodyPr wrap="none">
            <a:spAutoFit/>
          </a:bodyPr>
          <a:lstStyle/>
          <a:p>
            <a:r>
              <a:rPr lang="zh-CN" altLang="en-US" dirty="0" smtClean="0"/>
              <a:t>“</a:t>
            </a:r>
            <a:r>
              <a:rPr lang="zh-CN" altLang="zh-CN" dirty="0" smtClean="0"/>
              <a:t>程序编辑器</a:t>
            </a:r>
            <a:r>
              <a:rPr lang="zh-CN" altLang="en-US" dirty="0" smtClean="0"/>
              <a:t>”</a:t>
            </a:r>
            <a:r>
              <a:rPr lang="en-US" altLang="zh-CN" dirty="0"/>
              <a:t>——</a:t>
            </a:r>
            <a:endParaRPr lang="zh-CN" altLang="en-US" dirty="0"/>
          </a:p>
        </p:txBody>
      </p:sp>
      <p:sp>
        <p:nvSpPr>
          <p:cNvPr id="3" name="矩形 2"/>
          <p:cNvSpPr/>
          <p:nvPr/>
        </p:nvSpPr>
        <p:spPr>
          <a:xfrm>
            <a:off x="2123728" y="1502604"/>
            <a:ext cx="1569660" cy="369332"/>
          </a:xfrm>
          <a:prstGeom prst="rect">
            <a:avLst/>
          </a:prstGeom>
        </p:spPr>
        <p:txBody>
          <a:bodyPr wrap="none">
            <a:spAutoFit/>
          </a:bodyPr>
          <a:lstStyle/>
          <a:p>
            <a:r>
              <a:rPr lang="zh-CN" altLang="en-US" dirty="0"/>
              <a:t>“模块”</a:t>
            </a:r>
            <a:r>
              <a:rPr lang="en-US" altLang="zh-CN" dirty="0"/>
              <a:t>——</a:t>
            </a:r>
            <a:endParaRPr lang="zh-CN" altLang="en-US" dirty="0"/>
          </a:p>
        </p:txBody>
      </p:sp>
      <p:sp>
        <p:nvSpPr>
          <p:cNvPr id="4" name="矩形 3"/>
          <p:cNvSpPr/>
          <p:nvPr/>
        </p:nvSpPr>
        <p:spPr>
          <a:xfrm>
            <a:off x="3419872" y="1512243"/>
            <a:ext cx="1569660" cy="369332"/>
          </a:xfrm>
          <a:prstGeom prst="rect">
            <a:avLst/>
          </a:prstGeom>
        </p:spPr>
        <p:txBody>
          <a:bodyPr wrap="none">
            <a:spAutoFit/>
          </a:bodyPr>
          <a:lstStyle/>
          <a:p>
            <a:r>
              <a:rPr lang="zh-CN" altLang="en-US" dirty="0"/>
              <a:t>“文件”</a:t>
            </a:r>
            <a:r>
              <a:rPr lang="en-US" altLang="zh-CN" dirty="0"/>
              <a:t>——</a:t>
            </a:r>
            <a:endParaRPr lang="zh-CN" altLang="en-US" dirty="0"/>
          </a:p>
        </p:txBody>
      </p:sp>
      <p:sp>
        <p:nvSpPr>
          <p:cNvPr id="7" name="矩形 6"/>
          <p:cNvSpPr/>
          <p:nvPr/>
        </p:nvSpPr>
        <p:spPr>
          <a:xfrm>
            <a:off x="4728497" y="1546652"/>
            <a:ext cx="2723823" cy="369332"/>
          </a:xfrm>
          <a:prstGeom prst="rect">
            <a:avLst/>
          </a:prstGeom>
        </p:spPr>
        <p:txBody>
          <a:bodyPr wrap="none">
            <a:spAutoFit/>
          </a:bodyPr>
          <a:lstStyle/>
          <a:p>
            <a:r>
              <a:rPr lang="zh-CN" altLang="en-US" dirty="0"/>
              <a:t>“新建模块（是）”</a:t>
            </a:r>
            <a:r>
              <a:rPr lang="en-US" altLang="zh-CN" dirty="0"/>
              <a:t>——</a:t>
            </a:r>
            <a:endParaRPr lang="zh-CN" altLang="en-US" dirty="0"/>
          </a:p>
        </p:txBody>
      </p:sp>
      <p:sp>
        <p:nvSpPr>
          <p:cNvPr id="8" name="矩形 7"/>
          <p:cNvSpPr/>
          <p:nvPr/>
        </p:nvSpPr>
        <p:spPr>
          <a:xfrm>
            <a:off x="7178804" y="1562011"/>
            <a:ext cx="1569660" cy="369332"/>
          </a:xfrm>
          <a:prstGeom prst="rect">
            <a:avLst/>
          </a:prstGeom>
        </p:spPr>
        <p:txBody>
          <a:bodyPr wrap="none">
            <a:spAutoFit/>
          </a:bodyPr>
          <a:lstStyle/>
          <a:p>
            <a:r>
              <a:rPr lang="zh-CN" altLang="en-US" dirty="0"/>
              <a:t>“模块命名”</a:t>
            </a:r>
            <a:endParaRPr lang="zh-CN" altLang="zh-CN" dirty="0"/>
          </a:p>
        </p:txBody>
      </p:sp>
    </p:spTree>
    <p:extLst>
      <p:ext uri="{BB962C8B-B14F-4D97-AF65-F5344CB8AC3E}">
        <p14:creationId xmlns:p14="http://schemas.microsoft.com/office/powerpoint/2010/main" val="278821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47"/>
                                        </p:tgtEl>
                                        <p:attrNameLst>
                                          <p:attrName>style.visibility</p:attrName>
                                        </p:attrNameLst>
                                      </p:cBhvr>
                                      <p:to>
                                        <p:strVal val="visible"/>
                                      </p:to>
                                    </p:set>
                                    <p:anim calcmode="lin" valueType="num">
                                      <p:cBhvr additive="base">
                                        <p:cTn id="11" dur="500" fill="hold"/>
                                        <p:tgtEl>
                                          <p:spTgt spid="6147"/>
                                        </p:tgtEl>
                                        <p:attrNameLst>
                                          <p:attrName>ppt_x</p:attrName>
                                        </p:attrNameLst>
                                      </p:cBhvr>
                                      <p:tavLst>
                                        <p:tav tm="0">
                                          <p:val>
                                            <p:strVal val="#ppt_x"/>
                                          </p:val>
                                        </p:tav>
                                        <p:tav tm="100000">
                                          <p:val>
                                            <p:strVal val="#ppt_x"/>
                                          </p:val>
                                        </p:tav>
                                      </p:tavLst>
                                    </p:anim>
                                    <p:anim calcmode="lin" valueType="num">
                                      <p:cBhvr additive="base">
                                        <p:cTn id="12"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146"/>
                                        </p:tgtEl>
                                        <p:attrNameLst>
                                          <p:attrName>style.visibility</p:attrName>
                                        </p:attrNameLst>
                                      </p:cBhvr>
                                      <p:to>
                                        <p:strVal val="visible"/>
                                      </p:to>
                                    </p:set>
                                    <p:anim calcmode="lin" valueType="num">
                                      <p:cBhvr additive="base">
                                        <p:cTn id="21" dur="500" fill="hold"/>
                                        <p:tgtEl>
                                          <p:spTgt spid="6146"/>
                                        </p:tgtEl>
                                        <p:attrNameLst>
                                          <p:attrName>ppt_x</p:attrName>
                                        </p:attrNameLst>
                                      </p:cBhvr>
                                      <p:tavLst>
                                        <p:tav tm="0">
                                          <p:val>
                                            <p:strVal val="#ppt_x"/>
                                          </p:val>
                                        </p:tav>
                                        <p:tav tm="100000">
                                          <p:val>
                                            <p:strVal val="#ppt_x"/>
                                          </p:val>
                                        </p:tav>
                                      </p:tavLst>
                                    </p:anim>
                                    <p:anim calcmode="lin" valueType="num">
                                      <p:cBhvr additive="base">
                                        <p:cTn id="22"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148"/>
                                        </p:tgtEl>
                                        <p:attrNameLst>
                                          <p:attrName>style.visibility</p:attrName>
                                        </p:attrNameLst>
                                      </p:cBhvr>
                                      <p:to>
                                        <p:strVal val="visible"/>
                                      </p:to>
                                    </p:set>
                                    <p:anim calcmode="lin" valueType="num">
                                      <p:cBhvr additive="base">
                                        <p:cTn id="31" dur="500" fill="hold"/>
                                        <p:tgtEl>
                                          <p:spTgt spid="6148"/>
                                        </p:tgtEl>
                                        <p:attrNameLst>
                                          <p:attrName>ppt_x</p:attrName>
                                        </p:attrNameLst>
                                      </p:cBhvr>
                                      <p:tavLst>
                                        <p:tav tm="0">
                                          <p:val>
                                            <p:strVal val="#ppt_x"/>
                                          </p:val>
                                        </p:tav>
                                        <p:tav tm="100000">
                                          <p:val>
                                            <p:strVal val="#ppt_x"/>
                                          </p:val>
                                        </p:tav>
                                      </p:tavLst>
                                    </p:anim>
                                    <p:anim calcmode="lin" valueType="num">
                                      <p:cBhvr additive="base">
                                        <p:cTn id="32"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6149"/>
                                        </p:tgtEl>
                                        <p:attrNameLst>
                                          <p:attrName>style.visibility</p:attrName>
                                        </p:attrNameLst>
                                      </p:cBhvr>
                                      <p:to>
                                        <p:strVal val="visible"/>
                                      </p:to>
                                    </p:set>
                                    <p:anim calcmode="lin" valueType="num">
                                      <p:cBhvr additive="base">
                                        <p:cTn id="41" dur="500" fill="hold"/>
                                        <p:tgtEl>
                                          <p:spTgt spid="6149"/>
                                        </p:tgtEl>
                                        <p:attrNameLst>
                                          <p:attrName>ppt_x</p:attrName>
                                        </p:attrNameLst>
                                      </p:cBhvr>
                                      <p:tavLst>
                                        <p:tav tm="0">
                                          <p:val>
                                            <p:strVal val="#ppt_x"/>
                                          </p:val>
                                        </p:tav>
                                        <p:tav tm="100000">
                                          <p:val>
                                            <p:strVal val="#ppt_x"/>
                                          </p:val>
                                        </p:tav>
                                      </p:tavLst>
                                    </p:anim>
                                    <p:anim calcmode="lin" valueType="num">
                                      <p:cBhvr additive="base">
                                        <p:cTn id="42"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151"/>
                                        </p:tgtEl>
                                        <p:attrNameLst>
                                          <p:attrName>style.visibility</p:attrName>
                                        </p:attrNameLst>
                                      </p:cBhvr>
                                      <p:to>
                                        <p:strVal val="visible"/>
                                      </p:to>
                                    </p:set>
                                    <p:anim calcmode="lin" valueType="num">
                                      <p:cBhvr additive="base">
                                        <p:cTn id="51" dur="500" fill="hold"/>
                                        <p:tgtEl>
                                          <p:spTgt spid="6151"/>
                                        </p:tgtEl>
                                        <p:attrNameLst>
                                          <p:attrName>ppt_x</p:attrName>
                                        </p:attrNameLst>
                                      </p:cBhvr>
                                      <p:tavLst>
                                        <p:tav tm="0">
                                          <p:val>
                                            <p:strVal val="#ppt_x"/>
                                          </p:val>
                                        </p:tav>
                                        <p:tav tm="100000">
                                          <p:val>
                                            <p:strVal val="#ppt_x"/>
                                          </p:val>
                                        </p:tav>
                                      </p:tavLst>
                                    </p:anim>
                                    <p:anim calcmode="lin" valueType="num">
                                      <p:cBhvr additive="base">
                                        <p:cTn id="52" dur="500" fill="hold"/>
                                        <p:tgtEl>
                                          <p:spTgt spid="6151"/>
                                        </p:tgtEl>
                                        <p:attrNameLst>
                                          <p:attrName>ppt_y</p:attrName>
                                        </p:attrNameLst>
                                      </p:cBhvr>
                                      <p:tavLst>
                                        <p:tav tm="0">
                                          <p:val>
                                            <p:strVal val="1+#ppt_h/2"/>
                                          </p:val>
                                        </p:tav>
                                        <p:tav tm="100000">
                                          <p:val>
                                            <p:strVal val="#ppt_y"/>
                                          </p:val>
                                        </p:tav>
                                      </p:tavLst>
                                    </p:anim>
                                  </p:childTnLst>
                                </p:cTn>
                              </p:par>
                            </p:childTnLst>
                          </p:cTn>
                        </p:par>
                        <p:par>
                          <p:cTn id="53" fill="hold">
                            <p:stCondLst>
                              <p:cond delay="500"/>
                            </p:stCondLst>
                            <p:childTnLst>
                              <p:par>
                                <p:cTn id="54" presetID="2" presetClass="entr" presetSubtype="4" fill="hold" nodeType="afterEffect">
                                  <p:stCondLst>
                                    <p:cond delay="2000"/>
                                  </p:stCondLst>
                                  <p:childTnLst>
                                    <p:set>
                                      <p:cBhvr>
                                        <p:cTn id="55" dur="1" fill="hold">
                                          <p:stCondLst>
                                            <p:cond delay="0"/>
                                          </p:stCondLst>
                                        </p:cTn>
                                        <p:tgtEl>
                                          <p:spTgt spid="6153"/>
                                        </p:tgtEl>
                                        <p:attrNameLst>
                                          <p:attrName>style.visibility</p:attrName>
                                        </p:attrNameLst>
                                      </p:cBhvr>
                                      <p:to>
                                        <p:strVal val="visible"/>
                                      </p:to>
                                    </p:set>
                                    <p:anim calcmode="lin" valueType="num">
                                      <p:cBhvr additive="base">
                                        <p:cTn id="56" dur="1000" fill="hold"/>
                                        <p:tgtEl>
                                          <p:spTgt spid="6153"/>
                                        </p:tgtEl>
                                        <p:attrNameLst>
                                          <p:attrName>ppt_x</p:attrName>
                                        </p:attrNameLst>
                                      </p:cBhvr>
                                      <p:tavLst>
                                        <p:tav tm="0">
                                          <p:val>
                                            <p:strVal val="#ppt_x"/>
                                          </p:val>
                                        </p:tav>
                                        <p:tav tm="100000">
                                          <p:val>
                                            <p:strVal val="#ppt_x"/>
                                          </p:val>
                                        </p:tav>
                                      </p:tavLst>
                                    </p:anim>
                                    <p:anim calcmode="lin" valueType="num">
                                      <p:cBhvr additive="base">
                                        <p:cTn id="57" dur="1000" fill="hold"/>
                                        <p:tgtEl>
                                          <p:spTgt spid="61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42825" y="980728"/>
            <a:ext cx="2040943" cy="461665"/>
          </a:xfrm>
          <a:prstGeom prst="rect">
            <a:avLst/>
          </a:prstGeom>
        </p:spPr>
        <p:txBody>
          <a:bodyPr wrap="none">
            <a:spAutoFit/>
          </a:bodyPr>
          <a:lstStyle/>
          <a:p>
            <a:r>
              <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建立例行程序</a:t>
            </a:r>
          </a:p>
        </p:txBody>
      </p:sp>
      <p:pic>
        <p:nvPicPr>
          <p:cNvPr id="717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85764" y1="5785" x2="81597" y2="88430"/>
                        <a14:foregroundMark x1="92708" y1="19421" x2="89236" y2="86777"/>
                        <a14:foregroundMark x1="98032" y1="12603" x2="73380" y2="17355"/>
                        <a14:foregroundMark x1="91204" y1="8264" x2="89699" y2="6198"/>
                        <a14:foregroundMark x1="97338" y1="10124" x2="93403" y2="8678"/>
                        <a14:foregroundMark x1="94792" y1="11570" x2="94792" y2="11570"/>
                        <a14:foregroundMark x1="82523" y1="39463" x2="72106" y2="78512"/>
                        <a14:foregroundMark x1="78588" y1="35124" x2="71296" y2="63430"/>
                        <a14:foregroundMark x1="92477" y1="29132" x2="92593" y2="70868"/>
                        <a14:foregroundMark x1="93403" y1="75000" x2="72917" y2="85537"/>
                        <a14:foregroundMark x1="79630" y1="79545" x2="79630" y2="79545"/>
                        <a14:foregroundMark x1="77431" y1="77479" x2="68519" y2="72521"/>
                        <a14:foregroundMark x1="5903" y1="95248" x2="5903" y2="95248"/>
                        <a14:foregroundMark x1="76852" y1="95455" x2="86343" y2="89463"/>
                        <a14:foregroundMark x1="81944" y1="90496" x2="78009" y2="90496"/>
                        <a14:foregroundMark x1="83333" y1="85950" x2="83333" y2="85950"/>
                        <a14:foregroundMark x1="85532" y1="86364" x2="85532" y2="86364"/>
                        <a14:foregroundMark x1="91898" y1="9091" x2="91898" y2="9091"/>
                        <a14:foregroundMark x1="89815" y1="3719" x2="89815" y2="3719"/>
                        <a14:foregroundMark x1="89815" y1="3719" x2="89815" y2="3719"/>
                        <a14:foregroundMark x1="94560" y1="16529" x2="94560" y2="16529"/>
                        <a14:foregroundMark x1="94560" y1="16529" x2="94560" y2="16529"/>
                        <a14:foregroundMark x1="96759" y1="12190" x2="96759" y2="12190"/>
                        <a14:foregroundMark x1="96759" y1="12190" x2="96759" y2="12190"/>
                        <a14:foregroundMark x1="96065" y1="20455" x2="96065" y2="20455"/>
                        <a14:foregroundMark x1="96065" y1="20455" x2="96065" y2="20455"/>
                        <a14:foregroundMark x1="98264" y1="15909" x2="98264" y2="15909"/>
                        <a14:foregroundMark x1="98264" y1="15909" x2="98264" y2="15909"/>
                        <a14:foregroundMark x1="91435" y1="5579" x2="91435" y2="5579"/>
                        <a14:backgroundMark x1="95949" y1="2066" x2="95949" y2="2066"/>
                      </a14:backgroundRemoval>
                    </a14:imgEffect>
                  </a14:imgLayer>
                </a14:imgProps>
              </a:ext>
              <a:ext uri="{28A0092B-C50C-407E-A947-70E740481C1C}">
                <a14:useLocalDpi xmlns:a14="http://schemas.microsoft.com/office/drawing/2010/main" val="0"/>
              </a:ext>
            </a:extLst>
          </a:blip>
          <a:srcRect/>
          <a:stretch>
            <a:fillRect/>
          </a:stretch>
        </p:blipFill>
        <p:spPr bwMode="auto">
          <a:xfrm>
            <a:off x="805840" y="1952045"/>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21991" y1="43182" x2="6366" y2="2686"/>
                        <a14:foregroundMark x1="16204" y1="55372" x2="3356" y2="8884"/>
                        <a14:foregroundMark x1="58912" y1="41529" x2="55440" y2="19215"/>
                        <a14:foregroundMark x1="64699" y1="78306" x2="6481" y2="25000"/>
                        <a14:foregroundMark x1="17130" y1="34917" x2="7407" y2="20248"/>
                        <a14:foregroundMark x1="70949" y1="8058" x2="70949" y2="8058"/>
                        <a14:foregroundMark x1="90394" y1="4339" x2="90394" y2="4339"/>
                        <a14:foregroundMark x1="95023" y1="19215" x2="95023" y2="19215"/>
                        <a14:foregroundMark x1="96759" y1="13017" x2="96759" y2="13017"/>
                        <a14:foregroundMark x1="97801" y1="9504" x2="97801" y2="9504"/>
                        <a14:foregroundMark x1="95833" y1="9091" x2="95833" y2="9091"/>
                        <a14:foregroundMark x1="95139" y1="9504" x2="95139" y2="9504"/>
                        <a14:foregroundMark x1="95139" y1="9504" x2="95139" y2="9504"/>
                        <a14:foregroundMark x1="95139" y1="9504" x2="95139" y2="9504"/>
                        <a14:foregroundMark x1="95139" y1="9504" x2="95139" y2="9504"/>
                        <a14:foregroundMark x1="95139" y1="9504" x2="95139" y2="9504"/>
                        <a14:foregroundMark x1="95139" y1="9504" x2="95139" y2="9504"/>
                        <a14:foregroundMark x1="95139" y1="10331" x2="95139" y2="10331"/>
                        <a14:foregroundMark x1="97801" y1="11777" x2="89005" y2="9917"/>
                        <a14:foregroundMark x1="95949" y1="19215" x2="89005" y2="2893"/>
                        <a14:foregroundMark x1="17245" y1="43802" x2="3356" y2="21694"/>
                        <a14:backgroundMark x1="96181" y1="826" x2="96181" y2="826"/>
                        <a14:backgroundMark x1="98611" y1="29752" x2="98611" y2="29752"/>
                      </a14:backgroundRemoval>
                    </a14:imgEffect>
                  </a14:imgLayer>
                </a14:imgProps>
              </a:ext>
              <a:ext uri="{28A0092B-C50C-407E-A947-70E740481C1C}">
                <a14:useLocalDpi xmlns:a14="http://schemas.microsoft.com/office/drawing/2010/main" val="0"/>
              </a:ext>
            </a:extLst>
          </a:blip>
          <a:srcRect/>
          <a:stretch>
            <a:fillRect/>
          </a:stretch>
        </p:blipFill>
        <p:spPr bwMode="auto">
          <a:xfrm>
            <a:off x="1669634" y="2492896"/>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95833" y1="11157" x2="70833" y2="14876"/>
                        <a14:foregroundMark x1="78356" y1="5992" x2="4051" y2="2893"/>
                        <a14:foregroundMark x1="20370" y1="21694" x2="463" y2="2893"/>
                        <a14:foregroundMark x1="77431" y1="9298" x2="68056" y2="0"/>
                        <a14:foregroundMark x1="89699" y1="4545" x2="94329" y2="13430"/>
                        <a14:foregroundMark x1="96644" y1="11983" x2="95139" y2="8678"/>
                        <a14:foregroundMark x1="78009" y1="95248" x2="5093" y2="93388"/>
                        <a14:foregroundMark x1="13773" y1="94628" x2="8681" y2="32851"/>
                        <a14:foregroundMark x1="25694" y1="71281" x2="10301" y2="35744"/>
                        <a14:foregroundMark x1="21412" y1="43182" x2="3472" y2="43388"/>
                        <a14:foregroundMark x1="20255" y1="50207" x2="1736" y2="44008"/>
                        <a14:foregroundMark x1="579" y1="42769" x2="463" y2="89876"/>
                        <a14:backgroundMark x1="96528" y1="2066" x2="96528" y2="2066"/>
                        <a14:backgroundMark x1="96644" y1="88017" x2="96644" y2="88017"/>
                      </a14:backgroundRemoval>
                    </a14:imgEffect>
                  </a14:imgLayer>
                </a14:imgProps>
              </a:ext>
              <a:ext uri="{28A0092B-C50C-407E-A947-70E740481C1C}">
                <a14:useLocalDpi xmlns:a14="http://schemas.microsoft.com/office/drawing/2010/main" val="0"/>
              </a:ext>
            </a:extLst>
          </a:blip>
          <a:srcRect/>
          <a:stretch>
            <a:fillRect/>
          </a:stretch>
        </p:blipFill>
        <p:spPr bwMode="auto">
          <a:xfrm>
            <a:off x="2533730" y="3009944"/>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0" r="100000">
                        <a14:foregroundMark x1="12847" y1="95455" x2="579" y2="95455"/>
                        <a14:foregroundMark x1="80208" y1="77893" x2="84259" y2="16942"/>
                        <a14:foregroundMark x1="92477" y1="85537" x2="82523" y2="13017"/>
                        <a14:foregroundMark x1="90394" y1="7851" x2="95833" y2="9298"/>
                        <a14:foregroundMark x1="85301" y1="35744" x2="62500" y2="57231"/>
                        <a14:foregroundMark x1="80671" y1="67562" x2="73611" y2="42149"/>
                        <a14:foregroundMark x1="79167" y1="67562" x2="74884" y2="89050"/>
                        <a14:foregroundMark x1="72454" y1="94008" x2="82870" y2="92149"/>
                        <a14:foregroundMark x1="83333" y1="94215" x2="78356" y2="5372"/>
                        <a14:foregroundMark x1="86574" y1="92149" x2="92014" y2="21074"/>
                        <a14:backgroundMark x1="95023" y1="1446" x2="95023" y2="1446"/>
                        <a14:backgroundMark x1="96181" y1="84298" x2="96181" y2="84298"/>
                      </a14:backgroundRemoval>
                    </a14:imgEffect>
                  </a14:imgLayer>
                </a14:imgProps>
              </a:ext>
              <a:ext uri="{28A0092B-C50C-407E-A947-70E740481C1C}">
                <a14:useLocalDpi xmlns:a14="http://schemas.microsoft.com/office/drawing/2010/main" val="0"/>
              </a:ext>
            </a:extLst>
          </a:blip>
          <a:srcRect/>
          <a:stretch>
            <a:fillRect/>
          </a:stretch>
        </p:blipFill>
        <p:spPr bwMode="auto">
          <a:xfrm>
            <a:off x="3471972" y="3623175"/>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99587" l="0" r="100000">
                        <a14:foregroundMark x1="16319" y1="96074" x2="694" y2="87810"/>
                        <a14:foregroundMark x1="84722" y1="14669" x2="84375" y2="89256"/>
                        <a14:foregroundMark x1="88889" y1="86570" x2="86574" y2="28099"/>
                        <a14:foregroundMark x1="89815" y1="18388" x2="86227" y2="84917"/>
                        <a14:foregroundMark x1="93634" y1="76860" x2="90509" y2="21901"/>
                        <a14:foregroundMark x1="93171" y1="13430" x2="90046" y2="50826"/>
                        <a14:foregroundMark x1="97917" y1="12603" x2="21991" y2="32438"/>
                        <a14:foregroundMark x1="90278" y1="4545" x2="63426" y2="23967"/>
                        <a14:foregroundMark x1="90972" y1="5372" x2="95602" y2="17769"/>
                        <a14:foregroundMark x1="96412" y1="10124" x2="96412" y2="10124"/>
                        <a14:foregroundMark x1="96412" y1="10124" x2="96412" y2="10124"/>
                        <a14:foregroundMark x1="78356" y1="23967" x2="71528" y2="77479"/>
                        <a14:foregroundMark x1="80903" y1="32438" x2="76620" y2="85124"/>
                        <a14:foregroundMark x1="80903" y1="45661" x2="71759" y2="75207"/>
                        <a14:foregroundMark x1="72222" y1="90083" x2="89005" y2="83058"/>
                        <a14:foregroundMark x1="92593" y1="79752" x2="81597" y2="91322"/>
                        <a14:foregroundMark x1="90856" y1="86983" x2="75116" y2="96694"/>
                        <a14:foregroundMark x1="81944" y1="80165" x2="83681" y2="60950"/>
                        <a14:foregroundMark x1="97222" y1="7438" x2="86921" y2="10744"/>
                        <a14:backgroundMark x1="94560" y1="1653" x2="94560" y2="1653"/>
                      </a14:backgroundRemoval>
                    </a14:imgEffect>
                  </a14:imgLayer>
                </a14:imgProps>
              </a:ext>
              <a:ext uri="{28A0092B-C50C-407E-A947-70E740481C1C}">
                <a14:useLocalDpi xmlns:a14="http://schemas.microsoft.com/office/drawing/2010/main" val="0"/>
              </a:ext>
            </a:extLst>
          </a:blip>
          <a:srcRect/>
          <a:stretch>
            <a:fillRect/>
          </a:stretch>
        </p:blipFill>
        <p:spPr bwMode="auto">
          <a:xfrm>
            <a:off x="4461292" y="4251548"/>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5496" y="1547500"/>
            <a:ext cx="2089033" cy="369332"/>
          </a:xfrm>
          <a:prstGeom prst="rect">
            <a:avLst/>
          </a:prstGeom>
        </p:spPr>
        <p:txBody>
          <a:bodyPr wrap="none">
            <a:spAutoFit/>
          </a:bodyPr>
          <a:lstStyle/>
          <a:p>
            <a:r>
              <a:rPr lang="zh-CN" altLang="en-US" dirty="0"/>
              <a:t>“程序模块” </a:t>
            </a:r>
            <a:r>
              <a:rPr lang="en-US" altLang="zh-CN" dirty="0"/>
              <a:t>——</a:t>
            </a:r>
            <a:endParaRPr lang="zh-CN" altLang="en-US" dirty="0"/>
          </a:p>
        </p:txBody>
      </p:sp>
      <p:sp>
        <p:nvSpPr>
          <p:cNvPr id="3" name="矩形 2"/>
          <p:cNvSpPr/>
          <p:nvPr/>
        </p:nvSpPr>
        <p:spPr>
          <a:xfrm>
            <a:off x="1763688" y="1547500"/>
            <a:ext cx="2031325" cy="369332"/>
          </a:xfrm>
          <a:prstGeom prst="rect">
            <a:avLst/>
          </a:prstGeom>
        </p:spPr>
        <p:txBody>
          <a:bodyPr wrap="none">
            <a:spAutoFit/>
          </a:bodyPr>
          <a:lstStyle/>
          <a:p>
            <a:r>
              <a:rPr lang="zh-CN" altLang="en-US" dirty="0"/>
              <a:t>“例行程序”</a:t>
            </a:r>
            <a:r>
              <a:rPr lang="en-US" altLang="zh-CN" dirty="0"/>
              <a:t>——</a:t>
            </a:r>
            <a:endParaRPr lang="zh-CN" altLang="en-US" dirty="0"/>
          </a:p>
        </p:txBody>
      </p:sp>
      <p:sp>
        <p:nvSpPr>
          <p:cNvPr id="7" name="矩形 6"/>
          <p:cNvSpPr/>
          <p:nvPr/>
        </p:nvSpPr>
        <p:spPr>
          <a:xfrm>
            <a:off x="3491880" y="1547500"/>
            <a:ext cx="1569660" cy="369332"/>
          </a:xfrm>
          <a:prstGeom prst="rect">
            <a:avLst/>
          </a:prstGeom>
        </p:spPr>
        <p:txBody>
          <a:bodyPr wrap="none">
            <a:spAutoFit/>
          </a:bodyPr>
          <a:lstStyle/>
          <a:p>
            <a:r>
              <a:rPr lang="zh-CN" altLang="en-US" dirty="0"/>
              <a:t>“文件”</a:t>
            </a:r>
            <a:r>
              <a:rPr lang="en-US" altLang="zh-CN" dirty="0"/>
              <a:t>——</a:t>
            </a:r>
            <a:endParaRPr lang="zh-CN" altLang="en-US" dirty="0"/>
          </a:p>
        </p:txBody>
      </p:sp>
      <p:sp>
        <p:nvSpPr>
          <p:cNvPr id="8" name="矩形 7"/>
          <p:cNvSpPr/>
          <p:nvPr/>
        </p:nvSpPr>
        <p:spPr>
          <a:xfrm>
            <a:off x="4743306" y="1556792"/>
            <a:ext cx="2492990" cy="369332"/>
          </a:xfrm>
          <a:prstGeom prst="rect">
            <a:avLst/>
          </a:prstGeom>
        </p:spPr>
        <p:txBody>
          <a:bodyPr wrap="none">
            <a:spAutoFit/>
          </a:bodyPr>
          <a:lstStyle/>
          <a:p>
            <a:r>
              <a:rPr lang="zh-CN" altLang="en-US" dirty="0"/>
              <a:t>“新建例行程序”</a:t>
            </a:r>
            <a:r>
              <a:rPr lang="en-US" altLang="zh-CN" dirty="0"/>
              <a:t>——</a:t>
            </a:r>
            <a:endParaRPr lang="zh-CN" altLang="en-US" dirty="0"/>
          </a:p>
        </p:txBody>
      </p:sp>
      <p:sp>
        <p:nvSpPr>
          <p:cNvPr id="9" name="矩形 8"/>
          <p:cNvSpPr/>
          <p:nvPr/>
        </p:nvSpPr>
        <p:spPr>
          <a:xfrm>
            <a:off x="6876256" y="1556792"/>
            <a:ext cx="2031325" cy="369332"/>
          </a:xfrm>
          <a:prstGeom prst="rect">
            <a:avLst/>
          </a:prstGeom>
        </p:spPr>
        <p:txBody>
          <a:bodyPr wrap="none">
            <a:spAutoFit/>
          </a:bodyPr>
          <a:lstStyle/>
          <a:p>
            <a:r>
              <a:rPr lang="zh-CN" altLang="en-US" dirty="0"/>
              <a:t>“例行程序命名”</a:t>
            </a:r>
            <a:endParaRPr lang="zh-CN" altLang="zh-CN" dirty="0"/>
          </a:p>
        </p:txBody>
      </p:sp>
    </p:spTree>
    <p:extLst>
      <p:ext uri="{BB962C8B-B14F-4D97-AF65-F5344CB8AC3E}">
        <p14:creationId xmlns:p14="http://schemas.microsoft.com/office/powerpoint/2010/main" val="33630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171"/>
                                        </p:tgtEl>
                                        <p:attrNameLst>
                                          <p:attrName>style.visibility</p:attrName>
                                        </p:attrNameLst>
                                      </p:cBhvr>
                                      <p:to>
                                        <p:strVal val="visible"/>
                                      </p:to>
                                    </p:set>
                                    <p:anim calcmode="lin" valueType="num">
                                      <p:cBhvr additive="base">
                                        <p:cTn id="21" dur="500" fill="hold"/>
                                        <p:tgtEl>
                                          <p:spTgt spid="7171"/>
                                        </p:tgtEl>
                                        <p:attrNameLst>
                                          <p:attrName>ppt_x</p:attrName>
                                        </p:attrNameLst>
                                      </p:cBhvr>
                                      <p:tavLst>
                                        <p:tav tm="0">
                                          <p:val>
                                            <p:strVal val="#ppt_x"/>
                                          </p:val>
                                        </p:tav>
                                        <p:tav tm="100000">
                                          <p:val>
                                            <p:strVal val="#ppt_x"/>
                                          </p:val>
                                        </p:tav>
                                      </p:tavLst>
                                    </p:anim>
                                    <p:anim calcmode="lin" valueType="num">
                                      <p:cBhvr additive="base">
                                        <p:cTn id="22"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172"/>
                                        </p:tgtEl>
                                        <p:attrNameLst>
                                          <p:attrName>style.visibility</p:attrName>
                                        </p:attrNameLst>
                                      </p:cBhvr>
                                      <p:to>
                                        <p:strVal val="visible"/>
                                      </p:to>
                                    </p:set>
                                    <p:anim calcmode="lin" valueType="num">
                                      <p:cBhvr additive="base">
                                        <p:cTn id="31" dur="500" fill="hold"/>
                                        <p:tgtEl>
                                          <p:spTgt spid="7172"/>
                                        </p:tgtEl>
                                        <p:attrNameLst>
                                          <p:attrName>ppt_x</p:attrName>
                                        </p:attrNameLst>
                                      </p:cBhvr>
                                      <p:tavLst>
                                        <p:tav tm="0">
                                          <p:val>
                                            <p:strVal val="#ppt_x"/>
                                          </p:val>
                                        </p:tav>
                                        <p:tav tm="100000">
                                          <p:val>
                                            <p:strVal val="#ppt_x"/>
                                          </p:val>
                                        </p:tav>
                                      </p:tavLst>
                                    </p:anim>
                                    <p:anim calcmode="lin" valueType="num">
                                      <p:cBhvr additive="base">
                                        <p:cTn id="32" dur="500" fill="hold"/>
                                        <p:tgtEl>
                                          <p:spTgt spid="717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173"/>
                                        </p:tgtEl>
                                        <p:attrNameLst>
                                          <p:attrName>style.visibility</p:attrName>
                                        </p:attrNameLst>
                                      </p:cBhvr>
                                      <p:to>
                                        <p:strVal val="visible"/>
                                      </p:to>
                                    </p:set>
                                    <p:anim calcmode="lin" valueType="num">
                                      <p:cBhvr additive="base">
                                        <p:cTn id="41" dur="500" fill="hold"/>
                                        <p:tgtEl>
                                          <p:spTgt spid="7173"/>
                                        </p:tgtEl>
                                        <p:attrNameLst>
                                          <p:attrName>ppt_x</p:attrName>
                                        </p:attrNameLst>
                                      </p:cBhvr>
                                      <p:tavLst>
                                        <p:tav tm="0">
                                          <p:val>
                                            <p:strVal val="#ppt_x"/>
                                          </p:val>
                                        </p:tav>
                                        <p:tav tm="100000">
                                          <p:val>
                                            <p:strVal val="#ppt_x"/>
                                          </p:val>
                                        </p:tav>
                                      </p:tavLst>
                                    </p:anim>
                                    <p:anim calcmode="lin" valueType="num">
                                      <p:cBhvr additive="base">
                                        <p:cTn id="42" dur="500" fill="hold"/>
                                        <p:tgtEl>
                                          <p:spTgt spid="717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ppt_x"/>
                                          </p:val>
                                        </p:tav>
                                        <p:tav tm="100000">
                                          <p:val>
                                            <p:strVal val="#ppt_x"/>
                                          </p:val>
                                        </p:tav>
                                      </p:tavLst>
                                    </p:anim>
                                    <p:anim calcmode="lin" valueType="num">
                                      <p:cBhvr additive="base">
                                        <p:cTn id="46" dur="500" fill="hold"/>
                                        <p:tgtEl>
                                          <p:spTgt spid="9"/>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2" presetClass="entr" presetSubtype="4" fill="hold" nodeType="afterEffect">
                                  <p:stCondLst>
                                    <p:cond delay="0"/>
                                  </p:stCondLst>
                                  <p:childTnLst>
                                    <p:set>
                                      <p:cBhvr>
                                        <p:cTn id="49" dur="1" fill="hold">
                                          <p:stCondLst>
                                            <p:cond delay="0"/>
                                          </p:stCondLst>
                                        </p:cTn>
                                        <p:tgtEl>
                                          <p:spTgt spid="7174"/>
                                        </p:tgtEl>
                                        <p:attrNameLst>
                                          <p:attrName>style.visibility</p:attrName>
                                        </p:attrNameLst>
                                      </p:cBhvr>
                                      <p:to>
                                        <p:strVal val="visible"/>
                                      </p:to>
                                    </p:set>
                                    <p:anim calcmode="lin" valueType="num">
                                      <p:cBhvr additive="base">
                                        <p:cTn id="50" dur="2000" fill="hold"/>
                                        <p:tgtEl>
                                          <p:spTgt spid="7174"/>
                                        </p:tgtEl>
                                        <p:attrNameLst>
                                          <p:attrName>ppt_x</p:attrName>
                                        </p:attrNameLst>
                                      </p:cBhvr>
                                      <p:tavLst>
                                        <p:tav tm="0">
                                          <p:val>
                                            <p:strVal val="#ppt_x"/>
                                          </p:val>
                                        </p:tav>
                                        <p:tav tm="100000">
                                          <p:val>
                                            <p:strVal val="#ppt_x"/>
                                          </p:val>
                                        </p:tav>
                                      </p:tavLst>
                                    </p:anim>
                                    <p:anim calcmode="lin" valueType="num">
                                      <p:cBhvr additive="base">
                                        <p:cTn id="51" dur="2000" fill="hold"/>
                                        <p:tgtEl>
                                          <p:spTgt spid="71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46856" y="548680"/>
            <a:ext cx="534928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zh-CN" altLang="en-US" sz="3200"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rPr>
              <a:t>四、基本的运动指令应用</a:t>
            </a:r>
            <a:endParaRPr lang="en-US" altLang="zh-CN" sz="3200"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endParaRPr>
          </a:p>
        </p:txBody>
      </p:sp>
      <p:sp>
        <p:nvSpPr>
          <p:cNvPr id="7" name="矩形 6"/>
          <p:cNvSpPr/>
          <p:nvPr/>
        </p:nvSpPr>
        <p:spPr>
          <a:xfrm>
            <a:off x="248096" y="1517303"/>
            <a:ext cx="8788400" cy="677108"/>
          </a:xfrm>
          <a:prstGeom prst="rect">
            <a:avLst/>
          </a:prstGeom>
        </p:spPr>
        <p:txBody>
          <a:bodyPr wrap="square">
            <a:spAutoFit/>
          </a:bodyPr>
          <a:lstStyle/>
          <a:p>
            <a:r>
              <a:rPr lang="en-US" altLang="zh-CN" sz="2000" dirty="0" smtClean="0"/>
              <a:t>        </a:t>
            </a:r>
            <a:r>
              <a:rPr lang="zh-CN" altLang="zh-CN" dirty="0" smtClean="0"/>
              <a:t>机器人</a:t>
            </a:r>
            <a:r>
              <a:rPr lang="zh-CN" altLang="zh-CN" dirty="0"/>
              <a:t>在空间中运动主要有关节运动</a:t>
            </a:r>
            <a:r>
              <a:rPr lang="en-US" altLang="zh-CN" dirty="0"/>
              <a:t>(MoveJ)</a:t>
            </a:r>
            <a:r>
              <a:rPr lang="zh-CN" altLang="zh-CN" dirty="0"/>
              <a:t>、线性运动</a:t>
            </a:r>
            <a:r>
              <a:rPr lang="en-US" altLang="zh-CN" dirty="0"/>
              <a:t>(MoveL)</a:t>
            </a:r>
            <a:r>
              <a:rPr lang="zh-CN" altLang="zh-CN" dirty="0"/>
              <a:t>、圆弧运动</a:t>
            </a:r>
            <a:r>
              <a:rPr lang="en-US" altLang="zh-CN" dirty="0"/>
              <a:t>(</a:t>
            </a:r>
            <a:r>
              <a:rPr lang="en-US" altLang="zh-CN" dirty="0" err="1"/>
              <a:t>MoveC</a:t>
            </a:r>
            <a:r>
              <a:rPr lang="en-US" altLang="zh-CN" dirty="0"/>
              <a:t>)</a:t>
            </a:r>
            <a:r>
              <a:rPr lang="zh-CN" altLang="zh-CN" dirty="0"/>
              <a:t>和绝对位置运动</a:t>
            </a:r>
            <a:r>
              <a:rPr lang="en-US" altLang="zh-CN" dirty="0"/>
              <a:t>(</a:t>
            </a:r>
            <a:r>
              <a:rPr lang="en-US" altLang="zh-CN" dirty="0" err="1"/>
              <a:t>MoveAbsJ</a:t>
            </a:r>
            <a:r>
              <a:rPr lang="en-US" altLang="zh-CN" dirty="0"/>
              <a:t>)</a:t>
            </a:r>
            <a:r>
              <a:rPr lang="zh-CN" altLang="zh-CN" dirty="0"/>
              <a:t>四种方式。</a:t>
            </a:r>
          </a:p>
        </p:txBody>
      </p:sp>
      <p:sp>
        <p:nvSpPr>
          <p:cNvPr id="2" name="矩形 1"/>
          <p:cNvSpPr/>
          <p:nvPr/>
        </p:nvSpPr>
        <p:spPr>
          <a:xfrm>
            <a:off x="296516" y="2276872"/>
            <a:ext cx="8307932" cy="1200329"/>
          </a:xfrm>
          <a:prstGeom prst="rect">
            <a:avLst/>
          </a:prstGeom>
        </p:spPr>
        <p:txBody>
          <a:bodyPr wrap="square">
            <a:spAutoFit/>
          </a:bodyPr>
          <a:lstStyle/>
          <a:p>
            <a:r>
              <a:rPr lang="en-US" altLang="zh-CN" dirty="0"/>
              <a:t> </a:t>
            </a:r>
            <a:r>
              <a:rPr lang="en-US" altLang="zh-CN" dirty="0" smtClean="0"/>
              <a:t>       </a:t>
            </a:r>
            <a:r>
              <a:rPr lang="zh-CN" altLang="zh-CN" dirty="0" smtClean="0"/>
              <a:t>绝对</a:t>
            </a:r>
            <a:r>
              <a:rPr lang="zh-CN" altLang="zh-CN" dirty="0"/>
              <a:t>位置运动</a:t>
            </a:r>
            <a:r>
              <a:rPr lang="en-US" altLang="zh-CN" dirty="0"/>
              <a:t>(</a:t>
            </a:r>
            <a:r>
              <a:rPr lang="en-US" altLang="zh-CN" dirty="0" err="1"/>
              <a:t>MoveAbsJ</a:t>
            </a:r>
            <a:r>
              <a:rPr lang="en-US" altLang="zh-CN" dirty="0"/>
              <a:t>)</a:t>
            </a:r>
            <a:r>
              <a:rPr lang="zh-CN" altLang="zh-CN" dirty="0"/>
              <a:t>指令应用：机器人以单轴运行的方式运动至目标点</a:t>
            </a:r>
            <a:r>
              <a:rPr lang="en-US" altLang="zh-CN" dirty="0"/>
              <a:t>,</a:t>
            </a:r>
            <a:r>
              <a:rPr lang="zh-CN" altLang="zh-CN" dirty="0"/>
              <a:t>绝对不存在奇点</a:t>
            </a:r>
            <a:r>
              <a:rPr lang="en-US" altLang="zh-CN" dirty="0"/>
              <a:t>,</a:t>
            </a:r>
            <a:r>
              <a:rPr lang="zh-CN" altLang="zh-CN" dirty="0"/>
              <a:t>运动状态完全不可控</a:t>
            </a:r>
            <a:r>
              <a:rPr lang="en-US" altLang="zh-CN" dirty="0"/>
              <a:t>,</a:t>
            </a:r>
            <a:r>
              <a:rPr lang="zh-CN" altLang="zh-CN" dirty="0"/>
              <a:t>避免在正常生产中使用此指令</a:t>
            </a:r>
            <a:r>
              <a:rPr lang="en-US" altLang="zh-CN" dirty="0"/>
              <a:t>,</a:t>
            </a:r>
            <a:r>
              <a:rPr lang="zh-CN" altLang="zh-CN" dirty="0"/>
              <a:t>常用于检查机器人零点位置</a:t>
            </a:r>
            <a:r>
              <a:rPr lang="en-US" altLang="zh-CN" dirty="0"/>
              <a:t>,</a:t>
            </a:r>
            <a:r>
              <a:rPr lang="zh-CN" altLang="zh-CN" dirty="0"/>
              <a:t>指令中</a:t>
            </a:r>
            <a:r>
              <a:rPr lang="en-US" altLang="zh-CN" dirty="0"/>
              <a:t>TCP</a:t>
            </a:r>
            <a:r>
              <a:rPr lang="zh-CN" altLang="zh-CN" dirty="0"/>
              <a:t>与</a:t>
            </a:r>
            <a:r>
              <a:rPr lang="en-US" altLang="zh-CN" dirty="0" err="1"/>
              <a:t>Wobj</a:t>
            </a:r>
            <a:r>
              <a:rPr lang="zh-CN" altLang="zh-CN" dirty="0"/>
              <a:t>只与运行速度有关</a:t>
            </a:r>
            <a:r>
              <a:rPr lang="en-US" altLang="zh-CN" dirty="0"/>
              <a:t>,</a:t>
            </a:r>
            <a:r>
              <a:rPr lang="zh-CN" altLang="zh-CN" dirty="0"/>
              <a:t>与运动位置无关。常用于机器人六个轴回到机械零点（</a:t>
            </a:r>
            <a:r>
              <a:rPr lang="en-US" altLang="zh-CN" dirty="0"/>
              <a:t>0</a:t>
            </a:r>
            <a:r>
              <a:rPr lang="zh-CN" altLang="zh-CN" dirty="0"/>
              <a:t>°）的位置。</a:t>
            </a:r>
            <a:endParaRPr lang="zh-CN" altLang="en-US" dirty="0"/>
          </a:p>
        </p:txBody>
      </p:sp>
      <p:sp>
        <p:nvSpPr>
          <p:cNvPr id="3" name="矩形 2"/>
          <p:cNvSpPr/>
          <p:nvPr/>
        </p:nvSpPr>
        <p:spPr>
          <a:xfrm>
            <a:off x="377280" y="3477201"/>
            <a:ext cx="8443192" cy="646331"/>
          </a:xfrm>
          <a:prstGeom prst="rect">
            <a:avLst/>
          </a:prstGeom>
        </p:spPr>
        <p:txBody>
          <a:bodyPr wrap="square">
            <a:spAutoFit/>
          </a:bodyPr>
          <a:lstStyle/>
          <a:p>
            <a:r>
              <a:rPr lang="en-US" altLang="zh-CN" dirty="0" smtClean="0"/>
              <a:t>        </a:t>
            </a:r>
            <a:r>
              <a:rPr lang="zh-CN" altLang="zh-CN" dirty="0" smtClean="0"/>
              <a:t>关节</a:t>
            </a:r>
            <a:r>
              <a:rPr lang="zh-CN" altLang="zh-CN" dirty="0"/>
              <a:t>运动</a:t>
            </a:r>
            <a:r>
              <a:rPr lang="en-US" altLang="zh-CN" dirty="0"/>
              <a:t>(MoveJ)</a:t>
            </a:r>
            <a:r>
              <a:rPr lang="zh-CN" altLang="zh-CN" dirty="0"/>
              <a:t>应用：机器人以最快捷的方式运动至目标点</a:t>
            </a:r>
            <a:r>
              <a:rPr lang="en-US" altLang="zh-CN" dirty="0"/>
              <a:t>,</a:t>
            </a:r>
            <a:r>
              <a:rPr lang="zh-CN" altLang="zh-CN" dirty="0"/>
              <a:t>机器人运动状态不完全可控</a:t>
            </a:r>
            <a:r>
              <a:rPr lang="en-US" altLang="zh-CN" dirty="0"/>
              <a:t>,</a:t>
            </a:r>
            <a:r>
              <a:rPr lang="zh-CN" altLang="zh-CN" dirty="0"/>
              <a:t>但运动路径保持唯一</a:t>
            </a:r>
            <a:r>
              <a:rPr lang="en-US" altLang="zh-CN" dirty="0"/>
              <a:t>,</a:t>
            </a:r>
            <a:r>
              <a:rPr lang="zh-CN" altLang="zh-CN" dirty="0"/>
              <a:t>常用于机器人在空间大范围移动。</a:t>
            </a:r>
          </a:p>
        </p:txBody>
      </p:sp>
      <p:sp>
        <p:nvSpPr>
          <p:cNvPr id="5" name="矩形 4"/>
          <p:cNvSpPr/>
          <p:nvPr/>
        </p:nvSpPr>
        <p:spPr>
          <a:xfrm>
            <a:off x="395536" y="4161854"/>
            <a:ext cx="8496944" cy="923330"/>
          </a:xfrm>
          <a:prstGeom prst="rect">
            <a:avLst/>
          </a:prstGeom>
        </p:spPr>
        <p:txBody>
          <a:bodyPr wrap="square">
            <a:spAutoFit/>
          </a:bodyPr>
          <a:lstStyle/>
          <a:p>
            <a:r>
              <a:rPr lang="en-US" altLang="zh-CN" dirty="0" smtClean="0"/>
              <a:t>        </a:t>
            </a:r>
            <a:r>
              <a:rPr lang="zh-CN" altLang="zh-CN" dirty="0" smtClean="0"/>
              <a:t>线性</a:t>
            </a:r>
            <a:r>
              <a:rPr lang="zh-CN" altLang="zh-CN" dirty="0"/>
              <a:t>运动</a:t>
            </a:r>
            <a:r>
              <a:rPr lang="en-US" altLang="zh-CN" dirty="0"/>
              <a:t>(MoveL)</a:t>
            </a:r>
            <a:r>
              <a:rPr lang="zh-CN" altLang="zh-CN" dirty="0"/>
              <a:t>应用：机器人以线性移动方式运动至目标点</a:t>
            </a:r>
            <a:r>
              <a:rPr lang="en-US" altLang="zh-CN" dirty="0"/>
              <a:t>,</a:t>
            </a:r>
            <a:r>
              <a:rPr lang="zh-CN" altLang="zh-CN" dirty="0"/>
              <a:t>当前点与目标点两点确定一条直线</a:t>
            </a:r>
            <a:r>
              <a:rPr lang="en-US" altLang="zh-CN" dirty="0"/>
              <a:t>,</a:t>
            </a:r>
            <a:r>
              <a:rPr lang="zh-CN" altLang="zh-CN" dirty="0"/>
              <a:t>机器人运动状态可控</a:t>
            </a:r>
            <a:r>
              <a:rPr lang="en-US" altLang="zh-CN" dirty="0"/>
              <a:t>,</a:t>
            </a:r>
            <a:r>
              <a:rPr lang="zh-CN" altLang="zh-CN" dirty="0"/>
              <a:t>运动路径保持唯一</a:t>
            </a:r>
            <a:r>
              <a:rPr lang="en-US" altLang="zh-CN" dirty="0"/>
              <a:t>,</a:t>
            </a:r>
            <a:r>
              <a:rPr lang="zh-CN" altLang="zh-CN" dirty="0"/>
              <a:t>可能出现奇点</a:t>
            </a:r>
            <a:r>
              <a:rPr lang="en-US" altLang="zh-CN" dirty="0"/>
              <a:t>,</a:t>
            </a:r>
            <a:r>
              <a:rPr lang="zh-CN" altLang="zh-CN" dirty="0"/>
              <a:t>常用于机器人在工作状态移动。</a:t>
            </a:r>
          </a:p>
        </p:txBody>
      </p:sp>
      <p:sp>
        <p:nvSpPr>
          <p:cNvPr id="6" name="矩形 5"/>
          <p:cNvSpPr/>
          <p:nvPr/>
        </p:nvSpPr>
        <p:spPr>
          <a:xfrm>
            <a:off x="355600" y="5157192"/>
            <a:ext cx="8464872" cy="923330"/>
          </a:xfrm>
          <a:prstGeom prst="rect">
            <a:avLst/>
          </a:prstGeom>
        </p:spPr>
        <p:txBody>
          <a:bodyPr wrap="square">
            <a:spAutoFit/>
          </a:bodyPr>
          <a:lstStyle/>
          <a:p>
            <a:r>
              <a:rPr lang="en-US" altLang="zh-CN" dirty="0" smtClean="0"/>
              <a:t>        </a:t>
            </a:r>
            <a:r>
              <a:rPr lang="zh-CN" altLang="zh-CN" dirty="0" smtClean="0"/>
              <a:t>圆弧</a:t>
            </a:r>
            <a:r>
              <a:rPr lang="zh-CN" altLang="zh-CN" dirty="0"/>
              <a:t>运动</a:t>
            </a:r>
            <a:r>
              <a:rPr lang="en-US" altLang="zh-CN" dirty="0"/>
              <a:t>(</a:t>
            </a:r>
            <a:r>
              <a:rPr lang="en-US" altLang="zh-CN" dirty="0" err="1"/>
              <a:t>MoveC</a:t>
            </a:r>
            <a:r>
              <a:rPr lang="en-US" altLang="zh-CN" dirty="0"/>
              <a:t>)</a:t>
            </a:r>
            <a:r>
              <a:rPr lang="zh-CN" altLang="zh-CN" dirty="0"/>
              <a:t>应用：机器人通过中间点以圆弧移动方式运动至目标点</a:t>
            </a:r>
            <a:r>
              <a:rPr lang="en-US" altLang="zh-CN" dirty="0"/>
              <a:t>,</a:t>
            </a:r>
            <a:r>
              <a:rPr lang="zh-CN" altLang="zh-CN" dirty="0"/>
              <a:t>当前点、中间点与目标点三点决定一段圆弧</a:t>
            </a:r>
            <a:r>
              <a:rPr lang="en-US" altLang="zh-CN" dirty="0"/>
              <a:t>,</a:t>
            </a:r>
            <a:r>
              <a:rPr lang="zh-CN" altLang="zh-CN" dirty="0"/>
              <a:t>机器人运动状态可控</a:t>
            </a:r>
            <a:r>
              <a:rPr lang="en-US" altLang="zh-CN" dirty="0"/>
              <a:t>,</a:t>
            </a:r>
            <a:r>
              <a:rPr lang="zh-CN" altLang="zh-CN" dirty="0"/>
              <a:t>运动路径保持唯一</a:t>
            </a:r>
            <a:r>
              <a:rPr lang="en-US" altLang="zh-CN" dirty="0"/>
              <a:t>,</a:t>
            </a:r>
            <a:r>
              <a:rPr lang="zh-CN" altLang="zh-CN" dirty="0"/>
              <a:t>常用于机器人在工作状态移动。</a:t>
            </a:r>
            <a:endParaRPr lang="zh-CN" altLang="en-US" dirty="0"/>
          </a:p>
        </p:txBody>
      </p:sp>
    </p:spTree>
    <p:extLst>
      <p:ext uri="{BB962C8B-B14F-4D97-AF65-F5344CB8AC3E}">
        <p14:creationId xmlns:p14="http://schemas.microsoft.com/office/powerpoint/2010/main" val="156376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P spid="3"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1305816306"/>
              </p:ext>
            </p:extLst>
          </p:nvPr>
        </p:nvGraphicFramePr>
        <p:xfrm>
          <a:off x="2040850" y="2924944"/>
          <a:ext cx="5411470" cy="1120140"/>
        </p:xfrm>
        <a:graphic>
          <a:graphicData uri="http://schemas.openxmlformats.org/drawingml/2006/table">
            <a:tbl>
              <a:tblPr firstRow="1" firstCol="1" bandRow="1">
                <a:tableStyleId>{5C22544A-7EE6-4342-B048-85BDC9FD1C3A}</a:tableStyleId>
              </a:tblPr>
              <a:tblGrid>
                <a:gridCol w="1508760"/>
                <a:gridCol w="3902710"/>
              </a:tblGrid>
              <a:tr h="0">
                <a:tc>
                  <a:txBody>
                    <a:bodyPr/>
                    <a:lstStyle/>
                    <a:p>
                      <a:pPr indent="133350" algn="just">
                        <a:spcAft>
                          <a:spcPts val="0"/>
                        </a:spcAft>
                        <a:tabLst>
                          <a:tab pos="1240155" algn="l"/>
                        </a:tabLst>
                      </a:pPr>
                      <a:r>
                        <a:rPr lang="zh-CN" sz="1050" kern="100" dirty="0">
                          <a:effectLst/>
                        </a:rPr>
                        <a:t>参</a:t>
                      </a:r>
                      <a:r>
                        <a:rPr lang="en-US" sz="1050" kern="100" dirty="0">
                          <a:effectLst/>
                        </a:rPr>
                        <a:t>   </a:t>
                      </a:r>
                      <a:r>
                        <a:rPr lang="zh-CN" sz="1050" kern="100" dirty="0">
                          <a:effectLst/>
                        </a:rPr>
                        <a:t>数</a:t>
                      </a:r>
                      <a:endParaRPr lang="zh-CN" sz="1050" kern="100" dirty="0">
                        <a:effectLst/>
                        <a:latin typeface="Calibri"/>
                        <a:ea typeface="宋体"/>
                        <a:cs typeface="Times New Roman"/>
                      </a:endParaRPr>
                    </a:p>
                  </a:txBody>
                  <a:tcPr marL="68580" marR="68580" marT="0" marB="0"/>
                </a:tc>
                <a:tc>
                  <a:txBody>
                    <a:bodyPr/>
                    <a:lstStyle/>
                    <a:p>
                      <a:pPr algn="ctr">
                        <a:spcAft>
                          <a:spcPts val="0"/>
                        </a:spcAft>
                        <a:tabLst>
                          <a:tab pos="1240155" algn="l"/>
                        </a:tabLst>
                      </a:pPr>
                      <a:r>
                        <a:rPr lang="zh-CN" sz="1050" kern="100">
                          <a:effectLst/>
                        </a:rPr>
                        <a:t>含</a:t>
                      </a:r>
                      <a:r>
                        <a:rPr lang="en-US" sz="1050" kern="100">
                          <a:effectLst/>
                        </a:rPr>
                        <a:t>   </a:t>
                      </a:r>
                      <a:r>
                        <a:rPr lang="zh-CN" sz="1050" kern="100">
                          <a:effectLst/>
                        </a:rPr>
                        <a:t>义</a:t>
                      </a:r>
                      <a:endParaRPr lang="zh-CN" sz="1050" kern="10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dirty="0">
                          <a:effectLst/>
                        </a:rPr>
                        <a:t>*</a:t>
                      </a:r>
                      <a:endParaRPr lang="zh-CN" sz="1050" kern="100" dirty="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a:effectLst/>
                        </a:rPr>
                        <a:t>目标点位置数据</a:t>
                      </a:r>
                      <a:endParaRPr lang="zh-CN" sz="1050" kern="10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dirty="0">
                          <a:effectLst/>
                        </a:rPr>
                        <a:t>\</a:t>
                      </a:r>
                      <a:r>
                        <a:rPr lang="en-US" sz="1050" kern="100" dirty="0" err="1">
                          <a:effectLst/>
                        </a:rPr>
                        <a:t>NoEOffs</a:t>
                      </a:r>
                      <a:endParaRPr lang="zh-CN" sz="1050" kern="100" dirty="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a:effectLst/>
                        </a:rPr>
                        <a:t>外轴不带偏移数据</a:t>
                      </a:r>
                      <a:endParaRPr lang="zh-CN" sz="1050" kern="10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v1000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运动速度</a:t>
                      </a:r>
                      <a:r>
                        <a:rPr lang="zh-CN" sz="1050" kern="100" dirty="0" smtClean="0">
                          <a:effectLst/>
                        </a:rPr>
                        <a:t>数据</a:t>
                      </a:r>
                      <a:r>
                        <a:rPr lang="en-US" altLang="zh-CN" sz="1050" kern="100" dirty="0" smtClean="0">
                          <a:effectLst/>
                        </a:rPr>
                        <a:t>,</a:t>
                      </a:r>
                      <a:r>
                        <a:rPr lang="en-US" sz="1050" kern="100" dirty="0" smtClean="0">
                          <a:effectLst/>
                        </a:rPr>
                        <a:t>1000mm/s</a:t>
                      </a:r>
                      <a:endParaRPr lang="zh-CN" sz="1050" kern="100" dirty="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dirty="0">
                          <a:effectLst/>
                        </a:rPr>
                        <a:t>z50</a:t>
                      </a:r>
                      <a:endParaRPr lang="zh-CN" sz="1050" kern="100" dirty="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a:effectLst/>
                        </a:rPr>
                        <a:t>转弯区数据</a:t>
                      </a:r>
                      <a:endParaRPr lang="zh-CN" sz="1050" kern="10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Tool0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a:effectLst/>
                        </a:rPr>
                        <a:t>工具坐标数据</a:t>
                      </a:r>
                      <a:endParaRPr lang="zh-CN" sz="1050" kern="10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Wobj0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工件坐标数据</a:t>
                      </a:r>
                      <a:endParaRPr lang="zh-CN" sz="1050" kern="100" dirty="0">
                        <a:effectLst/>
                        <a:latin typeface="Calibri"/>
                        <a:ea typeface="宋体"/>
                        <a:cs typeface="Times New Roman"/>
                      </a:endParaRPr>
                    </a:p>
                  </a:txBody>
                  <a:tcPr marL="68580" marR="68580" marT="0" marB="0"/>
                </a:tc>
              </a:tr>
            </a:tbl>
          </a:graphicData>
        </a:graphic>
      </p:graphicFrame>
      <p:sp>
        <p:nvSpPr>
          <p:cNvPr id="9" name="矩形 8"/>
          <p:cNvSpPr/>
          <p:nvPr/>
        </p:nvSpPr>
        <p:spPr>
          <a:xfrm>
            <a:off x="491538" y="980728"/>
            <a:ext cx="5016566" cy="461665"/>
          </a:xfrm>
          <a:prstGeom prst="rect">
            <a:avLst/>
          </a:prstGeom>
        </p:spPr>
        <p:txBody>
          <a:bodyPr wrap="none">
            <a:spAutoFit/>
          </a:bodyPr>
          <a:lstStyle/>
          <a:p>
            <a:r>
              <a:rPr lang="zh-CN"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绝对位置运动</a:t>
            </a:r>
            <a:r>
              <a:rPr lang="en-US"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a:t>
            </a:r>
            <a:r>
              <a:rPr lang="en-US" altLang="zh-CN" sz="2400" b="1" dirty="0" err="1">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MoveAbsJ</a:t>
            </a:r>
            <a:r>
              <a:rPr lang="en-US"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a:t>
            </a:r>
            <a:r>
              <a:rPr lang="zh-CN"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指令应用</a:t>
            </a:r>
            <a:endPar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endParaRPr>
          </a:p>
        </p:txBody>
      </p:sp>
      <p:pic>
        <p:nvPicPr>
          <p:cNvPr id="8195"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70255" y1="96901" x2="61806" y2="93595"/>
                        <a14:foregroundMark x1="62963" y1="86364" x2="53125" y2="65083"/>
                        <a14:foregroundMark x1="60880" y1="52479" x2="56481" y2="16736"/>
                        <a14:foregroundMark x1="70949" y1="16942" x2="72917" y2="2686"/>
                        <a14:foregroundMark x1="74074" y1="5785" x2="69329" y2="1033"/>
                        <a14:foregroundMark x1="21991" y1="45661" x2="6713" y2="10744"/>
                        <a14:foregroundMark x1="23148" y1="35744" x2="17130" y2="12190"/>
                        <a14:foregroundMark x1="19444" y1="29545" x2="15856" y2="17355"/>
                        <a14:foregroundMark x1="23727" y1="38636" x2="19560" y2="19008"/>
                        <a14:foregroundMark x1="18519" y1="53512" x2="7986" y2="24587"/>
                        <a14:foregroundMark x1="20255" y1="10744" x2="4167" y2="3099"/>
                        <a14:foregroundMark x1="4861" y1="21901" x2="0" y2="3099"/>
                        <a14:foregroundMark x1="16782" y1="15083" x2="11690" y2="413"/>
                        <a14:foregroundMark x1="7986" y1="5579" x2="6713" y2="620"/>
                        <a14:foregroundMark x1="90278" y1="6405" x2="92014" y2="11364"/>
                        <a14:foregroundMark x1="95833" y1="11777" x2="84606" y2="9711"/>
                        <a14:foregroundMark x1="96991" y1="10744" x2="89005" y2="20868"/>
                        <a14:backgroundMark x1="96181" y1="3512" x2="96181" y2="3512"/>
                        <a14:backgroundMark x1="97917" y1="80992" x2="97917" y2="80992"/>
                      </a14:backgroundRemoval>
                    </a14:imgEffect>
                  </a14:imgLayer>
                </a14:imgProps>
              </a:ext>
              <a:ext uri="{28A0092B-C50C-407E-A947-70E740481C1C}">
                <a14:useLocalDpi xmlns:a14="http://schemas.microsoft.com/office/drawing/2010/main" val="0"/>
              </a:ext>
            </a:extLst>
          </a:blip>
          <a:srcRect/>
          <a:stretch>
            <a:fillRect/>
          </a:stretch>
        </p:blipFill>
        <p:spPr bwMode="auto">
          <a:xfrm>
            <a:off x="2619165" y="2348880"/>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59375" y1="51033" x2="17130" y2="22934"/>
                        <a14:foregroundMark x1="32870" y1="59504" x2="7870" y2="29132"/>
                        <a14:foregroundMark x1="63194" y1="67562" x2="42708" y2="37603"/>
                        <a14:foregroundMark x1="27662" y1="58884" x2="3009" y2="27273"/>
                        <a14:foregroundMark x1="17940" y1="86364" x2="1620" y2="86364"/>
                        <a14:foregroundMark x1="12963" y1="96074" x2="3704" y2="92149"/>
                        <a14:foregroundMark x1="47338" y1="75207" x2="42477" y2="46074"/>
                        <a14:foregroundMark x1="48380" y1="66529" x2="43750" y2="67562"/>
                        <a14:foregroundMark x1="82639" y1="78306" x2="82755" y2="16942"/>
                        <a14:foregroundMark x1="97338" y1="10537" x2="54977" y2="60124"/>
                        <a14:foregroundMark x1="84838" y1="5579" x2="83102" y2="72314"/>
                        <a14:foregroundMark x1="93866" y1="20868" x2="86458" y2="86364"/>
                        <a14:foregroundMark x1="95833" y1="39463" x2="89699" y2="79752"/>
                        <a14:foregroundMark x1="78009" y1="85744" x2="79282" y2="2479"/>
                        <a14:foregroundMark x1="85532" y1="1653" x2="92014" y2="5372"/>
                        <a14:foregroundMark x1="96644" y1="58884" x2="88773" y2="89876"/>
                        <a14:foregroundMark x1="86343" y1="88223" x2="74190" y2="92149"/>
                        <a14:foregroundMark x1="84259" y1="90083" x2="78241" y2="64669"/>
                        <a14:backgroundMark x1="96296" y1="2479" x2="96296" y2="2479"/>
                        <a14:backgroundMark x1="98611" y1="71281" x2="98611" y2="71281"/>
                      </a14:backgroundRemoval>
                    </a14:imgEffect>
                  </a14:imgLayer>
                </a14:imgProps>
              </a:ext>
              <a:ext uri="{28A0092B-C50C-407E-A947-70E740481C1C}">
                <a14:useLocalDpi xmlns:a14="http://schemas.microsoft.com/office/drawing/2010/main" val="0"/>
              </a:ext>
            </a:extLst>
          </a:blip>
          <a:srcRect/>
          <a:stretch>
            <a:fillRect/>
          </a:stretch>
        </p:blipFill>
        <p:spPr bwMode="auto">
          <a:xfrm>
            <a:off x="2619165" y="2348880"/>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5093" y1="95868" x2="5093" y2="95868"/>
                        <a14:foregroundMark x1="27778" y1="32025" x2="25347" y2="24793"/>
                        <a14:foregroundMark x1="10301" y1="93388" x2="7176" y2="95868"/>
                        <a14:foregroundMark x1="39815" y1="58884" x2="35532" y2="36777"/>
                        <a14:foregroundMark x1="85069" y1="75826" x2="79282" y2="29339"/>
                        <a14:foregroundMark x1="96528" y1="10537" x2="66088" y2="9711"/>
                        <a14:foregroundMark x1="97338" y1="13430" x2="78241" y2="52893"/>
                        <a14:foregroundMark x1="92361" y1="32645" x2="87037" y2="83264"/>
                        <a14:foregroundMark x1="95255" y1="57438" x2="86806" y2="81612"/>
                        <a14:foregroundMark x1="90278" y1="88843" x2="69560" y2="85537"/>
                        <a14:foregroundMark x1="81481" y1="87190" x2="75347" y2="65702"/>
                        <a14:foregroundMark x1="90625" y1="9504" x2="89352" y2="2066"/>
                        <a14:backgroundMark x1="96528" y1="1653" x2="96528" y2="1653"/>
                        <a14:backgroundMark x1="87153" y1="826" x2="87153" y2="826"/>
                      </a14:backgroundRemoval>
                    </a14:imgEffect>
                  </a14:imgLayer>
                </a14:imgProps>
              </a:ext>
              <a:ext uri="{28A0092B-C50C-407E-A947-70E740481C1C}">
                <a14:useLocalDpi xmlns:a14="http://schemas.microsoft.com/office/drawing/2010/main" val="0"/>
              </a:ext>
            </a:extLst>
          </a:blip>
          <a:srcRect/>
          <a:stretch>
            <a:fillRect/>
          </a:stretch>
        </p:blipFill>
        <p:spPr bwMode="auto">
          <a:xfrm>
            <a:off x="2597249" y="2348880"/>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0" r="100000">
                        <a14:foregroundMark x1="57176" y1="58058" x2="45949" y2="44215"/>
                        <a14:foregroundMark x1="31134" y1="88843" x2="17708" y2="84917"/>
                        <a14:foregroundMark x1="20602" y1="91116" x2="20718" y2="70248"/>
                        <a14:foregroundMark x1="18403" y1="96074" x2="15394" y2="81198"/>
                        <a14:foregroundMark x1="31250" y1="89463" x2="26736" y2="77479"/>
                        <a14:foregroundMark x1="90625" y1="6818" x2="93866" y2="13843"/>
                        <a14:foregroundMark x1="95602" y1="10124" x2="96181" y2="15702"/>
                        <a14:foregroundMark x1="44676" y1="59091" x2="45255" y2="43182"/>
                        <a14:foregroundMark x1="6481" y1="93182" x2="5324" y2="95661"/>
                        <a14:backgroundMark x1="97222" y1="2066" x2="97222" y2="2066"/>
                        <a14:backgroundMark x1="94792" y1="2273" x2="94792" y2="2273"/>
                        <a14:backgroundMark x1="94792" y1="2273" x2="94792" y2="2273"/>
                        <a14:backgroundMark x1="94792" y1="2273" x2="94792" y2="2273"/>
                        <a14:backgroundMark x1="94792" y1="2273" x2="94792" y2="2273"/>
                        <a14:backgroundMark x1="94792" y1="2273" x2="94792" y2="2273"/>
                        <a14:backgroundMark x1="94792" y1="2273" x2="94792" y2="2273"/>
                        <a14:backgroundMark x1="94792" y1="2273" x2="94792" y2="2273"/>
                        <a14:backgroundMark x1="92014" y1="1033" x2="92014" y2="1033"/>
                        <a14:backgroundMark x1="92014" y1="1033" x2="92014" y2="1033"/>
                        <a14:backgroundMark x1="94097" y1="2479" x2="94907" y2="3719"/>
                        <a14:backgroundMark x1="90278" y1="826" x2="90278" y2="826"/>
                        <a14:backgroundMark x1="90278" y1="826" x2="90278" y2="826"/>
                        <a14:backgroundMark x1="88657" y1="826" x2="88657" y2="826"/>
                        <a14:backgroundMark x1="88657" y1="826" x2="88657" y2="826"/>
                        <a14:backgroundMark x1="88657" y1="826" x2="88657" y2="826"/>
                        <a14:backgroundMark x1="87269" y1="826" x2="87269" y2="826"/>
                        <a14:backgroundMark x1="86690" y1="826" x2="86690" y2="826"/>
                        <a14:backgroundMark x1="86458" y1="1033" x2="86458" y2="1033"/>
                        <a14:backgroundMark x1="84491" y1="1860" x2="84491" y2="1860"/>
                        <a14:backgroundMark x1="98032" y1="87810" x2="98032" y2="87810"/>
                        <a14:backgroundMark x1="98032" y1="87810" x2="98032" y2="87810"/>
                        <a14:backgroundMark x1="96528" y1="89256" x2="95255" y2="89876"/>
                        <a14:backgroundMark x1="94560" y1="90702" x2="93750" y2="91322"/>
                        <a14:backgroundMark x1="92940" y1="91942" x2="92940" y2="91942"/>
                        <a14:backgroundMark x1="90625" y1="94008" x2="90278" y2="94835"/>
                        <a14:backgroundMark x1="90278" y1="94835" x2="90278" y2="94835"/>
                        <a14:backgroundMark x1="90856" y1="95041" x2="95139" y2="94421"/>
                        <a14:backgroundMark x1="95255" y1="94421" x2="95255" y2="94421"/>
                        <a14:backgroundMark x1="95949" y1="91529" x2="96296" y2="88017"/>
                        <a14:backgroundMark x1="97106" y1="83884" x2="97569" y2="78926"/>
                        <a14:backgroundMark x1="97685" y1="78099" x2="98958" y2="67355"/>
                        <a14:backgroundMark x1="99074" y1="68595" x2="98611" y2="21281"/>
                      </a14:backgroundRemoval>
                    </a14:imgEffect>
                  </a14:imgLayer>
                </a14:imgProps>
              </a:ext>
              <a:ext uri="{28A0092B-C50C-407E-A947-70E740481C1C}">
                <a14:useLocalDpi xmlns:a14="http://schemas.microsoft.com/office/drawing/2010/main" val="0"/>
              </a:ext>
            </a:extLst>
          </a:blip>
          <a:srcRect/>
          <a:stretch>
            <a:fillRect/>
          </a:stretch>
        </p:blipFill>
        <p:spPr bwMode="auto">
          <a:xfrm>
            <a:off x="2619165" y="2348880"/>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91435" y1="34091" x2="116" y2="826"/>
                        <a14:foregroundMark x1="57870" y1="37190" x2="694" y2="9917"/>
                        <a14:foregroundMark x1="67477" y1="29339" x2="45486" y2="13843"/>
                        <a14:foregroundMark x1="76620" y1="36157" x2="66667" y2="26240"/>
                        <a14:foregroundMark x1="71065" y1="30992" x2="63310" y2="26240"/>
                        <a14:foregroundMark x1="70139" y1="29959" x2="62616" y2="37810"/>
                        <a14:foregroundMark x1="68866" y1="35950" x2="70486" y2="19628"/>
                        <a14:foregroundMark x1="40741" y1="18388" x2="116" y2="18388"/>
                        <a14:foregroundMark x1="26157" y1="28306" x2="13426" y2="17769"/>
                        <a14:foregroundMark x1="7523" y1="92562" x2="76620" y2="96281"/>
                        <a14:foregroundMark x1="88657" y1="7645" x2="96759" y2="8058"/>
                        <a14:foregroundMark x1="96875" y1="14463" x2="89120" y2="19628"/>
                        <a14:foregroundMark x1="96759" y1="21074" x2="89352" y2="3719"/>
                        <a14:foregroundMark x1="97801" y1="13636" x2="96759" y2="7231"/>
                        <a14:backgroundMark x1="90856" y1="826" x2="90856" y2="826"/>
                      </a14:backgroundRemoval>
                    </a14:imgEffect>
                  </a14:imgLayer>
                </a14:imgProps>
              </a:ext>
              <a:ext uri="{28A0092B-C50C-407E-A947-70E740481C1C}">
                <a14:useLocalDpi xmlns:a14="http://schemas.microsoft.com/office/drawing/2010/main" val="0"/>
              </a:ext>
            </a:extLst>
          </a:blip>
          <a:srcRect/>
          <a:stretch>
            <a:fillRect/>
          </a:stretch>
        </p:blipFill>
        <p:spPr bwMode="auto">
          <a:xfrm>
            <a:off x="2619164" y="2348880"/>
            <a:ext cx="3855125"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0" b="100000" l="0" r="100000">
                        <a14:foregroundMark x1="5903" y1="94008" x2="5903" y2="94008"/>
                        <a14:foregroundMark x1="80903" y1="86983" x2="87847" y2="38017"/>
                        <a14:foregroundMark x1="85880" y1="14876" x2="78356" y2="74174"/>
                        <a14:foregroundMark x1="80787" y1="5165" x2="78356" y2="85537"/>
                        <a14:foregroundMark x1="76273" y1="11777" x2="73727" y2="99587"/>
                        <a14:foregroundMark x1="84491" y1="55785" x2="83102" y2="97727"/>
                        <a14:foregroundMark x1="79630" y1="73967" x2="75926" y2="95041"/>
                        <a14:foregroundMark x1="82986" y1="65496" x2="80208" y2="88843"/>
                        <a14:foregroundMark x1="89815" y1="47934" x2="87153" y2="78306"/>
                        <a14:foregroundMark x1="89815" y1="46488" x2="89815" y2="77066"/>
                        <a14:foregroundMark x1="91898" y1="17149" x2="92245" y2="68182"/>
                        <a14:foregroundMark x1="95139" y1="66322" x2="86574" y2="92975"/>
                        <a14:foregroundMark x1="93519" y1="9298" x2="90741" y2="4959"/>
                        <a14:foregroundMark x1="97801" y1="12603" x2="90856" y2="10537"/>
                        <a14:foregroundMark x1="96644" y1="9091" x2="85069" y2="25207"/>
                        <a14:backgroundMark x1="95602" y1="2686" x2="95602" y2="2686"/>
                        <a14:backgroundMark x1="85417" y1="826" x2="85417" y2="826"/>
                        <a14:backgroundMark x1="86690" y1="1240" x2="86690" y2="1240"/>
                        <a14:backgroundMark x1="88079" y1="1240" x2="88079" y2="1240"/>
                        <a14:backgroundMark x1="91898" y1="1240" x2="91898" y2="1240"/>
                        <a14:backgroundMark x1="82870" y1="826" x2="82870" y2="826"/>
                        <a14:backgroundMark x1="84028" y1="1033" x2="84028" y2="1033"/>
                        <a14:backgroundMark x1="97917" y1="25413" x2="99884" y2="66529"/>
                      </a14:backgroundRemoval>
                    </a14:imgEffect>
                  </a14:imgLayer>
                </a14:imgProps>
              </a:ext>
              <a:ext uri="{28A0092B-C50C-407E-A947-70E740481C1C}">
                <a14:useLocalDpi xmlns:a14="http://schemas.microsoft.com/office/drawing/2010/main" val="0"/>
              </a:ext>
            </a:extLst>
          </a:blip>
          <a:srcRect/>
          <a:stretch>
            <a:fillRect/>
          </a:stretch>
        </p:blipFill>
        <p:spPr bwMode="auto">
          <a:xfrm>
            <a:off x="2597249" y="2348880"/>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06739" y="5057831"/>
            <a:ext cx="8436144" cy="1600438"/>
          </a:xfrm>
          <a:prstGeom prst="rect">
            <a:avLst/>
          </a:prstGeom>
        </p:spPr>
        <p:txBody>
          <a:bodyPr wrap="square">
            <a:spAutoFit/>
          </a:bodyPr>
          <a:lstStyle/>
          <a:p>
            <a:pPr lvl="0"/>
            <a:r>
              <a:rPr lang="zh-CN" altLang="zh-CN" sz="1400" b="1" dirty="0">
                <a:solidFill>
                  <a:srgbClr val="00B0F0"/>
                </a:solidFill>
              </a:rPr>
              <a:t>关于速度</a:t>
            </a:r>
            <a:endParaRPr lang="zh-CN" altLang="zh-CN" sz="1400" dirty="0">
              <a:solidFill>
                <a:srgbClr val="00B0F0"/>
              </a:solidFill>
            </a:endParaRPr>
          </a:p>
          <a:p>
            <a:r>
              <a:rPr lang="en-US" altLang="zh-CN" sz="1400" dirty="0" smtClean="0">
                <a:solidFill>
                  <a:srgbClr val="00B0F0"/>
                </a:solidFill>
              </a:rPr>
              <a:t>        </a:t>
            </a:r>
            <a:r>
              <a:rPr lang="zh-CN" altLang="zh-CN" sz="1400" dirty="0" smtClean="0">
                <a:solidFill>
                  <a:srgbClr val="00B0F0"/>
                </a:solidFill>
              </a:rPr>
              <a:t>速度</a:t>
            </a:r>
            <a:r>
              <a:rPr lang="zh-CN" altLang="zh-CN" sz="1400" dirty="0">
                <a:solidFill>
                  <a:srgbClr val="00B0F0"/>
                </a:solidFill>
              </a:rPr>
              <a:t>一般最高为</a:t>
            </a:r>
            <a:r>
              <a:rPr lang="en-US" altLang="zh-CN" sz="1400" dirty="0">
                <a:solidFill>
                  <a:srgbClr val="00B0F0"/>
                </a:solidFill>
              </a:rPr>
              <a:t>5000mm/s</a:t>
            </a:r>
            <a:r>
              <a:rPr lang="zh-CN" altLang="zh-CN" sz="1400" dirty="0">
                <a:solidFill>
                  <a:srgbClr val="00B0F0"/>
                </a:solidFill>
              </a:rPr>
              <a:t>。</a:t>
            </a:r>
          </a:p>
          <a:p>
            <a:r>
              <a:rPr lang="en-US" altLang="zh-CN" sz="1400" dirty="0" smtClean="0">
                <a:solidFill>
                  <a:srgbClr val="00B0F0"/>
                </a:solidFill>
              </a:rPr>
              <a:t>        </a:t>
            </a:r>
            <a:r>
              <a:rPr lang="zh-CN" altLang="zh-CN" sz="1400" dirty="0" smtClean="0">
                <a:solidFill>
                  <a:srgbClr val="00B0F0"/>
                </a:solidFill>
              </a:rPr>
              <a:t>在</a:t>
            </a:r>
            <a:r>
              <a:rPr lang="zh-CN" altLang="zh-CN" sz="1400" dirty="0">
                <a:solidFill>
                  <a:srgbClr val="00B0F0"/>
                </a:solidFill>
              </a:rPr>
              <a:t>手动限速状态</a:t>
            </a:r>
            <a:r>
              <a:rPr lang="zh-CN" altLang="zh-CN" sz="1400" dirty="0" smtClean="0">
                <a:solidFill>
                  <a:srgbClr val="00B0F0"/>
                </a:solidFill>
              </a:rPr>
              <a:t>下</a:t>
            </a:r>
            <a:r>
              <a:rPr lang="en-US" altLang="zh-CN" sz="1400" dirty="0" smtClean="0">
                <a:solidFill>
                  <a:srgbClr val="00B0F0"/>
                </a:solidFill>
              </a:rPr>
              <a:t>,</a:t>
            </a:r>
            <a:r>
              <a:rPr lang="zh-CN" altLang="zh-CN" sz="1400" dirty="0" smtClean="0">
                <a:solidFill>
                  <a:srgbClr val="00B0F0"/>
                </a:solidFill>
              </a:rPr>
              <a:t>所有</a:t>
            </a:r>
            <a:r>
              <a:rPr lang="zh-CN" altLang="zh-CN" sz="1400" dirty="0">
                <a:solidFill>
                  <a:srgbClr val="00B0F0"/>
                </a:solidFill>
              </a:rPr>
              <a:t>的运动速度被限速在</a:t>
            </a:r>
            <a:r>
              <a:rPr lang="en-US" altLang="zh-CN" sz="1400" dirty="0">
                <a:solidFill>
                  <a:srgbClr val="00B0F0"/>
                </a:solidFill>
              </a:rPr>
              <a:t>250mm/s</a:t>
            </a:r>
            <a:r>
              <a:rPr lang="zh-CN" altLang="zh-CN" sz="1400" dirty="0">
                <a:solidFill>
                  <a:srgbClr val="00B0F0"/>
                </a:solidFill>
              </a:rPr>
              <a:t>。</a:t>
            </a:r>
          </a:p>
          <a:p>
            <a:pPr lvl="0"/>
            <a:r>
              <a:rPr lang="zh-CN" altLang="zh-CN" sz="1400" b="1" dirty="0">
                <a:solidFill>
                  <a:srgbClr val="00B0F0"/>
                </a:solidFill>
              </a:rPr>
              <a:t>关于转弯区</a:t>
            </a:r>
            <a:endParaRPr lang="zh-CN" altLang="zh-CN" sz="1400" dirty="0">
              <a:solidFill>
                <a:srgbClr val="00B0F0"/>
              </a:solidFill>
            </a:endParaRPr>
          </a:p>
          <a:p>
            <a:r>
              <a:rPr lang="en-US" altLang="zh-CN" sz="1400" dirty="0" smtClean="0">
                <a:solidFill>
                  <a:srgbClr val="00B0F0"/>
                </a:solidFill>
              </a:rPr>
              <a:t>        fine</a:t>
            </a:r>
            <a:r>
              <a:rPr lang="zh-CN" altLang="zh-CN" sz="1400" dirty="0">
                <a:solidFill>
                  <a:srgbClr val="00B0F0"/>
                </a:solidFill>
              </a:rPr>
              <a:t>指机器入</a:t>
            </a:r>
            <a:r>
              <a:rPr lang="en-US" altLang="zh-CN" sz="1400" dirty="0">
                <a:solidFill>
                  <a:srgbClr val="00B0F0"/>
                </a:solidFill>
              </a:rPr>
              <a:t>TCP</a:t>
            </a:r>
            <a:r>
              <a:rPr lang="zh-CN" altLang="zh-CN" sz="1400" dirty="0">
                <a:solidFill>
                  <a:srgbClr val="00B0F0"/>
                </a:solidFill>
              </a:rPr>
              <a:t>达到目标</a:t>
            </a:r>
            <a:r>
              <a:rPr lang="zh-CN" altLang="zh-CN" sz="1400" dirty="0" smtClean="0">
                <a:solidFill>
                  <a:srgbClr val="00B0F0"/>
                </a:solidFill>
              </a:rPr>
              <a:t>点</a:t>
            </a:r>
            <a:r>
              <a:rPr lang="en-US" altLang="zh-CN" sz="1400" dirty="0" smtClean="0">
                <a:solidFill>
                  <a:srgbClr val="00B0F0"/>
                </a:solidFill>
              </a:rPr>
              <a:t>,</a:t>
            </a:r>
            <a:r>
              <a:rPr lang="zh-CN" altLang="zh-CN" sz="1400" dirty="0" smtClean="0">
                <a:solidFill>
                  <a:srgbClr val="00B0F0"/>
                </a:solidFill>
              </a:rPr>
              <a:t>在</a:t>
            </a:r>
            <a:r>
              <a:rPr lang="zh-CN" altLang="zh-CN" sz="1400" dirty="0">
                <a:solidFill>
                  <a:srgbClr val="00B0F0"/>
                </a:solidFill>
              </a:rPr>
              <a:t>目标点速度降为零。机器人动作有所停顿然后再向下</a:t>
            </a:r>
            <a:r>
              <a:rPr lang="zh-CN" altLang="zh-CN" sz="1400" dirty="0" smtClean="0">
                <a:solidFill>
                  <a:srgbClr val="00B0F0"/>
                </a:solidFill>
              </a:rPr>
              <a:t>运动</a:t>
            </a:r>
            <a:r>
              <a:rPr lang="en-US" altLang="zh-CN" sz="1400" dirty="0" smtClean="0">
                <a:solidFill>
                  <a:srgbClr val="00B0F0"/>
                </a:solidFill>
              </a:rPr>
              <a:t>,</a:t>
            </a:r>
            <a:r>
              <a:rPr lang="zh-CN" altLang="zh-CN" sz="1400" dirty="0" smtClean="0">
                <a:solidFill>
                  <a:srgbClr val="00B0F0"/>
                </a:solidFill>
              </a:rPr>
              <a:t>如果</a:t>
            </a:r>
            <a:r>
              <a:rPr lang="zh-CN" altLang="zh-CN" sz="1400" dirty="0">
                <a:solidFill>
                  <a:srgbClr val="00B0F0"/>
                </a:solidFill>
              </a:rPr>
              <a:t>是一段路径的最后一个</a:t>
            </a:r>
            <a:r>
              <a:rPr lang="zh-CN" altLang="zh-CN" sz="1400" dirty="0" smtClean="0">
                <a:solidFill>
                  <a:srgbClr val="00B0F0"/>
                </a:solidFill>
              </a:rPr>
              <a:t>点</a:t>
            </a:r>
            <a:r>
              <a:rPr lang="en-US" altLang="zh-CN" sz="1400" dirty="0" smtClean="0">
                <a:solidFill>
                  <a:srgbClr val="00B0F0"/>
                </a:solidFill>
              </a:rPr>
              <a:t>,</a:t>
            </a:r>
            <a:r>
              <a:rPr lang="zh-CN" altLang="zh-CN" sz="1400" dirty="0" smtClean="0">
                <a:solidFill>
                  <a:srgbClr val="00B0F0"/>
                </a:solidFill>
              </a:rPr>
              <a:t>一定</a:t>
            </a:r>
            <a:r>
              <a:rPr lang="zh-CN" altLang="zh-CN" sz="1400" dirty="0">
                <a:solidFill>
                  <a:srgbClr val="00B0F0"/>
                </a:solidFill>
              </a:rPr>
              <a:t>要为</a:t>
            </a:r>
            <a:r>
              <a:rPr lang="en-US" altLang="zh-CN" sz="1400" dirty="0">
                <a:solidFill>
                  <a:srgbClr val="00B0F0"/>
                </a:solidFill>
              </a:rPr>
              <a:t>fine</a:t>
            </a:r>
            <a:r>
              <a:rPr lang="zh-CN" altLang="zh-CN" sz="1400" dirty="0">
                <a:solidFill>
                  <a:srgbClr val="00B0F0"/>
                </a:solidFill>
              </a:rPr>
              <a:t>。</a:t>
            </a:r>
          </a:p>
          <a:p>
            <a:r>
              <a:rPr lang="en-US" altLang="zh-CN" sz="1400" dirty="0" smtClean="0">
                <a:solidFill>
                  <a:srgbClr val="00B0F0"/>
                </a:solidFill>
              </a:rPr>
              <a:t>        </a:t>
            </a:r>
            <a:r>
              <a:rPr lang="zh-CN" altLang="zh-CN" sz="1400" dirty="0" smtClean="0">
                <a:solidFill>
                  <a:srgbClr val="00B0F0"/>
                </a:solidFill>
              </a:rPr>
              <a:t>转弯</a:t>
            </a:r>
            <a:r>
              <a:rPr lang="zh-CN" altLang="zh-CN" sz="1400" dirty="0">
                <a:solidFill>
                  <a:srgbClr val="00B0F0"/>
                </a:solidFill>
              </a:rPr>
              <a:t>区数值越</a:t>
            </a:r>
            <a:r>
              <a:rPr lang="zh-CN" altLang="zh-CN" sz="1400" dirty="0" smtClean="0">
                <a:solidFill>
                  <a:srgbClr val="00B0F0"/>
                </a:solidFill>
              </a:rPr>
              <a:t>大</a:t>
            </a:r>
            <a:r>
              <a:rPr lang="en-US" altLang="zh-CN" sz="1400" dirty="0" smtClean="0">
                <a:solidFill>
                  <a:srgbClr val="00B0F0"/>
                </a:solidFill>
              </a:rPr>
              <a:t>,</a:t>
            </a:r>
            <a:r>
              <a:rPr lang="zh-CN" altLang="zh-CN" sz="1400" dirty="0" smtClean="0">
                <a:solidFill>
                  <a:srgbClr val="00B0F0"/>
                </a:solidFill>
              </a:rPr>
              <a:t>机器人</a:t>
            </a:r>
            <a:r>
              <a:rPr lang="zh-CN" altLang="zh-CN" sz="1400" dirty="0">
                <a:solidFill>
                  <a:srgbClr val="00B0F0"/>
                </a:solidFill>
              </a:rPr>
              <a:t>的动作路径就越圆滑与流畅。</a:t>
            </a:r>
          </a:p>
        </p:txBody>
      </p:sp>
      <p:sp>
        <p:nvSpPr>
          <p:cNvPr id="3" name="矩形 2"/>
          <p:cNvSpPr/>
          <p:nvPr/>
        </p:nvSpPr>
        <p:spPr>
          <a:xfrm>
            <a:off x="891712" y="1488983"/>
            <a:ext cx="8288800" cy="369332"/>
          </a:xfrm>
          <a:prstGeom prst="rect">
            <a:avLst/>
          </a:prstGeom>
        </p:spPr>
        <p:txBody>
          <a:bodyPr wrap="square">
            <a:spAutoFit/>
          </a:bodyPr>
          <a:lstStyle/>
          <a:p>
            <a:r>
              <a:rPr lang="zh-CN" altLang="en-US" dirty="0">
                <a:latin typeface="Calibri" pitchFamily="34" charset="0"/>
                <a:ea typeface="宋体" pitchFamily="2" charset="-122"/>
                <a:cs typeface="Times New Roman" pitchFamily="18" charset="0"/>
              </a:rPr>
              <a:t>打开“</a:t>
            </a:r>
            <a:r>
              <a:rPr lang="en-US" altLang="zh-CN" dirty="0">
                <a:latin typeface="Calibri" pitchFamily="34" charset="0"/>
                <a:ea typeface="宋体" pitchFamily="2" charset="-122"/>
                <a:cs typeface="Times New Roman" pitchFamily="18" charset="0"/>
              </a:rPr>
              <a:t>ABC</a:t>
            </a:r>
            <a:r>
              <a:rPr lang="zh-CN" altLang="en-US" dirty="0">
                <a:latin typeface="Calibri" pitchFamily="34" charset="0"/>
                <a:ea typeface="宋体" pitchFamily="2" charset="-122"/>
                <a:cs typeface="Times New Roman" pitchFamily="18" charset="0"/>
              </a:rPr>
              <a:t>”例行程序</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选中“</a:t>
            </a:r>
            <a:r>
              <a:rPr lang="en-US" altLang="zh-CN" dirty="0">
                <a:latin typeface="Calibri" pitchFamily="34" charset="0"/>
                <a:ea typeface="宋体" pitchFamily="2" charset="-122"/>
                <a:cs typeface="Times New Roman" pitchFamily="18" charset="0"/>
              </a:rPr>
              <a:t>&lt;SMT&gt;”</a:t>
            </a:r>
            <a:r>
              <a:rPr lang="zh-CN" altLang="en-US" dirty="0">
                <a:latin typeface="Calibri" pitchFamily="34" charset="0"/>
                <a:ea typeface="宋体" pitchFamily="2" charset="-122"/>
                <a:cs typeface="Times New Roman" pitchFamily="18" charset="0"/>
              </a:rPr>
              <a:t>为添加指令的位置</a:t>
            </a:r>
            <a:r>
              <a:rPr lang="en-US" altLang="zh-CN" dirty="0">
                <a:latin typeface="Calibri" pitchFamily="34" charset="0"/>
                <a:ea typeface="宋体" pitchFamily="2" charset="-122"/>
                <a:cs typeface="Times New Roman" pitchFamily="18" charset="0"/>
              </a:rPr>
              <a:t>,</a:t>
            </a:r>
            <a:endParaRPr lang="zh-CN" altLang="en-US" dirty="0"/>
          </a:p>
        </p:txBody>
      </p:sp>
      <p:sp>
        <p:nvSpPr>
          <p:cNvPr id="4" name="矩形 3"/>
          <p:cNvSpPr/>
          <p:nvPr/>
        </p:nvSpPr>
        <p:spPr>
          <a:xfrm>
            <a:off x="251520" y="1488983"/>
            <a:ext cx="8679660" cy="646331"/>
          </a:xfrm>
          <a:prstGeom prst="rect">
            <a:avLst/>
          </a:prstGeom>
        </p:spPr>
        <p:txBody>
          <a:bodyPr wrap="square">
            <a:spAutoFit/>
          </a:bodyPr>
          <a:lstStyle/>
          <a:p>
            <a:pPr lvl="0" indent="304800" fontAlgn="base">
              <a:spcBef>
                <a:spcPct val="0"/>
              </a:spcBef>
              <a:spcAft>
                <a:spcPct val="0"/>
              </a:spcAft>
              <a:tabLst>
                <a:tab pos="1239838" algn="l"/>
              </a:tabLst>
            </a:pPr>
            <a:r>
              <a:rPr lang="zh-CN" altLang="en-US" dirty="0" smtClean="0">
                <a:latin typeface="Calibri" pitchFamily="34" charset="0"/>
                <a:ea typeface="宋体" pitchFamily="2" charset="-122"/>
                <a:cs typeface="Times New Roman" pitchFamily="18" charset="0"/>
              </a:rPr>
              <a:t>                                                                                                                点击</a:t>
            </a:r>
            <a:r>
              <a:rPr lang="zh-CN" altLang="en-US" dirty="0">
                <a:latin typeface="Calibri" pitchFamily="34" charset="0"/>
                <a:ea typeface="宋体" pitchFamily="2" charset="-122"/>
                <a:cs typeface="Times New Roman" pitchFamily="18" charset="0"/>
              </a:rPr>
              <a:t>“添加指令”菜单</a:t>
            </a:r>
            <a:r>
              <a:rPr lang="en-US" altLang="zh-CN" dirty="0" smtClean="0">
                <a:latin typeface="Calibri" pitchFamily="34" charset="0"/>
                <a:ea typeface="宋体" pitchFamily="2" charset="-122"/>
                <a:cs typeface="Times New Roman" pitchFamily="18" charset="0"/>
              </a:rPr>
              <a:t>,</a:t>
            </a:r>
          </a:p>
          <a:p>
            <a:pPr lvl="0" indent="304800" fontAlgn="base">
              <a:spcBef>
                <a:spcPct val="0"/>
              </a:spcBef>
              <a:spcAft>
                <a:spcPct val="0"/>
              </a:spcAft>
              <a:tabLst>
                <a:tab pos="1239838" algn="l"/>
              </a:tabLst>
            </a:pPr>
            <a:r>
              <a:rPr lang="zh-CN" altLang="en-US" dirty="0" smtClean="0">
                <a:latin typeface="Calibri" pitchFamily="34" charset="0"/>
                <a:ea typeface="宋体" pitchFamily="2" charset="-122"/>
                <a:cs typeface="Times New Roman" pitchFamily="18" charset="0"/>
              </a:rPr>
              <a:t>选择</a:t>
            </a:r>
            <a:r>
              <a:rPr lang="zh-CN" altLang="en-US" dirty="0">
                <a:latin typeface="Calibri" pitchFamily="34" charset="0"/>
                <a:ea typeface="宋体" pitchFamily="2" charset="-122"/>
                <a:cs typeface="Times New Roman" pitchFamily="18" charset="0"/>
              </a:rPr>
              <a:t>“</a:t>
            </a:r>
            <a:r>
              <a:rPr lang="en-US" altLang="zh-CN" dirty="0" err="1">
                <a:latin typeface="Calibri" pitchFamily="34" charset="0"/>
                <a:ea typeface="宋体" pitchFamily="2" charset="-122"/>
                <a:cs typeface="Times New Roman" pitchFamily="18" charset="0"/>
              </a:rPr>
              <a:t>MoveAbsJ</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指令。</a:t>
            </a:r>
            <a:endParaRPr lang="zh-CN" altLang="en-US" dirty="0">
              <a:latin typeface="Arial" pitchFamily="34" charset="0"/>
              <a:ea typeface="宋体" pitchFamily="2" charset="-122"/>
              <a:cs typeface="宋体" pitchFamily="2" charset="-122"/>
            </a:endParaRPr>
          </a:p>
        </p:txBody>
      </p:sp>
      <p:sp>
        <p:nvSpPr>
          <p:cNvPr id="5" name="矩形 4"/>
          <p:cNvSpPr/>
          <p:nvPr/>
        </p:nvSpPr>
        <p:spPr>
          <a:xfrm>
            <a:off x="589872" y="2132856"/>
            <a:ext cx="6430400" cy="369332"/>
          </a:xfrm>
          <a:prstGeom prst="rect">
            <a:avLst/>
          </a:prstGeom>
        </p:spPr>
        <p:txBody>
          <a:bodyPr wrap="square">
            <a:spAutoFit/>
          </a:bodyPr>
          <a:lstStyle/>
          <a:p>
            <a:pPr lvl="0" indent="304800" eaLnBrk="0" fontAlgn="base" hangingPunct="0">
              <a:spcBef>
                <a:spcPct val="0"/>
              </a:spcBef>
              <a:spcAft>
                <a:spcPct val="0"/>
              </a:spcAft>
              <a:tabLst>
                <a:tab pos="1239838" algn="l"/>
              </a:tabLst>
            </a:pPr>
            <a:r>
              <a:rPr lang="en-US" altLang="zh-CN" dirty="0" err="1">
                <a:latin typeface="Calibri" pitchFamily="34" charset="0"/>
                <a:ea typeface="宋体" pitchFamily="2" charset="-122"/>
                <a:cs typeface="Times New Roman" pitchFamily="18" charset="0"/>
              </a:rPr>
              <a:t>MoveAbsj</a:t>
            </a:r>
            <a:r>
              <a:rPr lang="en-US" altLang="zh-CN" dirty="0">
                <a:latin typeface="Calibri" pitchFamily="34" charset="0"/>
                <a:ea typeface="宋体" pitchFamily="2" charset="-122"/>
                <a:cs typeface="Times New Roman" pitchFamily="18" charset="0"/>
              </a:rPr>
              <a:t> *\NoEOffs,v1000,z50,tool0\</a:t>
            </a:r>
            <a:r>
              <a:rPr lang="en-US" altLang="zh-CN" dirty="0" err="1">
                <a:latin typeface="Calibri" pitchFamily="34" charset="0"/>
                <a:ea typeface="宋体" pitchFamily="2" charset="-122"/>
                <a:cs typeface="Times New Roman" pitchFamily="18" charset="0"/>
              </a:rPr>
              <a:t>WOBj</a:t>
            </a:r>
            <a:r>
              <a:rPr lang="en-US" altLang="zh-CN" dirty="0">
                <a:latin typeface="Calibri" pitchFamily="34" charset="0"/>
                <a:ea typeface="宋体" pitchFamily="2" charset="-122"/>
                <a:cs typeface="Times New Roman" pitchFamily="18" charset="0"/>
              </a:rPr>
              <a:t>:=wobj0</a:t>
            </a:r>
            <a:r>
              <a:rPr lang="zh-CN" altLang="en-US" dirty="0">
                <a:latin typeface="Calibri" pitchFamily="34" charset="0"/>
                <a:ea typeface="宋体" pitchFamily="2" charset="-122"/>
                <a:cs typeface="Times New Roman" pitchFamily="18" charset="0"/>
              </a:rPr>
              <a:t>；</a:t>
            </a:r>
            <a:endParaRPr lang="zh-CN" altLang="en-US" dirty="0">
              <a:latin typeface="Arial" pitchFamily="34" charset="0"/>
              <a:ea typeface="宋体" pitchFamily="2" charset="-122"/>
              <a:cs typeface="宋体" pitchFamily="2" charset="-122"/>
            </a:endParaRPr>
          </a:p>
        </p:txBody>
      </p:sp>
      <p:sp>
        <p:nvSpPr>
          <p:cNvPr id="6" name="矩形 5"/>
          <p:cNvSpPr/>
          <p:nvPr/>
        </p:nvSpPr>
        <p:spPr>
          <a:xfrm>
            <a:off x="621139" y="2539251"/>
            <a:ext cx="1646605" cy="369332"/>
          </a:xfrm>
          <a:prstGeom prst="rect">
            <a:avLst/>
          </a:prstGeom>
        </p:spPr>
        <p:txBody>
          <a:bodyPr wrap="none">
            <a:spAutoFit/>
          </a:bodyPr>
          <a:lstStyle/>
          <a:p>
            <a:pPr lvl="0" indent="304800" eaLnBrk="0" fontAlgn="base" hangingPunct="0">
              <a:spcBef>
                <a:spcPct val="0"/>
              </a:spcBef>
              <a:spcAft>
                <a:spcPct val="0"/>
              </a:spcAft>
              <a:tabLst>
                <a:tab pos="1239838" algn="l"/>
              </a:tabLst>
            </a:pPr>
            <a:r>
              <a:rPr lang="zh-CN" altLang="en-US" dirty="0">
                <a:latin typeface="Calibri" pitchFamily="34" charset="0"/>
                <a:ea typeface="宋体" pitchFamily="2" charset="-122"/>
                <a:cs typeface="Times New Roman" pitchFamily="18" charset="0"/>
              </a:rPr>
              <a:t>指令解析：</a:t>
            </a:r>
            <a:endParaRPr lang="en-US" altLang="zh-CN" dirty="0">
              <a:latin typeface="Calibri" pitchFamily="34" charset="0"/>
              <a:ea typeface="宋体" pitchFamily="2" charset="-122"/>
              <a:cs typeface="Times New Roman" pitchFamily="18" charset="0"/>
            </a:endParaRPr>
          </a:p>
        </p:txBody>
      </p:sp>
      <p:sp>
        <p:nvSpPr>
          <p:cNvPr id="10" name="矩形 9"/>
          <p:cNvSpPr/>
          <p:nvPr/>
        </p:nvSpPr>
        <p:spPr>
          <a:xfrm>
            <a:off x="467544" y="4149080"/>
            <a:ext cx="8463636" cy="646331"/>
          </a:xfrm>
          <a:prstGeom prst="rect">
            <a:avLst/>
          </a:prstGeom>
        </p:spPr>
        <p:txBody>
          <a:bodyPr wrap="square">
            <a:spAutoFit/>
          </a:bodyPr>
          <a:lstStyle/>
          <a:p>
            <a:r>
              <a:rPr lang="zh-CN" altLang="en-US" dirty="0" smtClean="0">
                <a:latin typeface="Calibri" pitchFamily="34" charset="0"/>
                <a:ea typeface="宋体" pitchFamily="2" charset="-122"/>
                <a:cs typeface="Times New Roman" pitchFamily="18" charset="0"/>
              </a:rPr>
              <a:t>        绝对</a:t>
            </a:r>
            <a:r>
              <a:rPr lang="zh-CN" altLang="en-US" dirty="0">
                <a:latin typeface="Calibri" pitchFamily="34" charset="0"/>
                <a:ea typeface="宋体" pitchFamily="2" charset="-122"/>
                <a:cs typeface="Times New Roman" pitchFamily="18" charset="0"/>
              </a:rPr>
              <a:t>位置运动指令是机器人的运动使用六个轴和外轴的角度值来定义目标位置数据。</a:t>
            </a:r>
            <a:endParaRPr lang="zh-CN" altLang="en-US" dirty="0"/>
          </a:p>
        </p:txBody>
      </p:sp>
      <p:sp>
        <p:nvSpPr>
          <p:cNvPr id="11" name="矩形 10"/>
          <p:cNvSpPr/>
          <p:nvPr/>
        </p:nvSpPr>
        <p:spPr>
          <a:xfrm>
            <a:off x="1043608" y="4437112"/>
            <a:ext cx="7733216" cy="369332"/>
          </a:xfrm>
          <a:prstGeom prst="rect">
            <a:avLst/>
          </a:prstGeom>
        </p:spPr>
        <p:txBody>
          <a:bodyPr wrap="square">
            <a:spAutoFit/>
          </a:bodyPr>
          <a:lstStyle/>
          <a:p>
            <a:r>
              <a:rPr lang="zh-CN" altLang="en-US" dirty="0">
                <a:latin typeface="Calibri" pitchFamily="34" charset="0"/>
                <a:ea typeface="宋体" pitchFamily="2" charset="-122"/>
                <a:cs typeface="Times New Roman" pitchFamily="18" charset="0"/>
              </a:rPr>
              <a:t>编辑*数据为</a:t>
            </a:r>
            <a:r>
              <a:rPr lang="en-US" altLang="zh-CN" dirty="0">
                <a:latin typeface="Calibri" pitchFamily="34" charset="0"/>
                <a:ea typeface="宋体" pitchFamily="2" charset="-122"/>
                <a:cs typeface="Times New Roman" pitchFamily="18" charset="0"/>
              </a:rPr>
              <a:t>[[0,0,0,0,0,0],[9E+09, 9E+09, 9E+09, 9E+09, 9E+09, 9E+09]],</a:t>
            </a:r>
            <a:endParaRPr lang="zh-CN" altLang="en-US" dirty="0"/>
          </a:p>
        </p:txBody>
      </p:sp>
      <p:sp>
        <p:nvSpPr>
          <p:cNvPr id="12" name="矩形 11"/>
          <p:cNvSpPr/>
          <p:nvPr/>
        </p:nvSpPr>
        <p:spPr>
          <a:xfrm>
            <a:off x="467544" y="4437112"/>
            <a:ext cx="8423674" cy="646331"/>
          </a:xfrm>
          <a:prstGeom prst="rect">
            <a:avLst/>
          </a:prstGeom>
        </p:spPr>
        <p:txBody>
          <a:bodyPr wrap="square">
            <a:spAutoFit/>
          </a:bodyPr>
          <a:lstStyle/>
          <a:p>
            <a:pPr lvl="0" indent="304800" eaLnBrk="0" fontAlgn="base" hangingPunct="0">
              <a:spcBef>
                <a:spcPct val="0"/>
              </a:spcBef>
              <a:spcAft>
                <a:spcPct val="0"/>
              </a:spcAft>
              <a:tabLst>
                <a:tab pos="1239838" algn="l"/>
              </a:tabLst>
            </a:pPr>
            <a:r>
              <a:rPr lang="zh-CN" altLang="en-US" dirty="0" smtClean="0">
                <a:latin typeface="Calibri" pitchFamily="34" charset="0"/>
                <a:ea typeface="宋体" pitchFamily="2" charset="-122"/>
                <a:cs typeface="Times New Roman" pitchFamily="18" charset="0"/>
              </a:rPr>
              <a:t>                                                                                                                                      若</a:t>
            </a:r>
            <a:r>
              <a:rPr lang="zh-CN" altLang="en-US" dirty="0">
                <a:latin typeface="Calibri" pitchFamily="34" charset="0"/>
                <a:ea typeface="宋体" pitchFamily="2" charset="-122"/>
                <a:cs typeface="Times New Roman" pitchFamily="18" charset="0"/>
              </a:rPr>
              <a:t>转数计数器已正确更新</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则执行此指令</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机器人各轴将回到个机械原点位置</a:t>
            </a:r>
            <a:r>
              <a:rPr lang="zh-CN" altLang="en-US" dirty="0" smtClean="0">
                <a:latin typeface="Calibri" pitchFamily="34" charset="0"/>
                <a:ea typeface="宋体" pitchFamily="2" charset="-122"/>
                <a:cs typeface="Times New Roman" pitchFamily="18" charset="0"/>
              </a:rPr>
              <a:t>。 </a:t>
            </a:r>
            <a:endParaRPr lang="zh-CN" altLang="en-US" dirty="0">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122590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anim calcmode="lin" valueType="num">
                                      <p:cBhvr additive="base">
                                        <p:cTn id="7" dur="500" fill="hold"/>
                                        <p:tgtEl>
                                          <p:spTgt spid="8195"/>
                                        </p:tgtEl>
                                        <p:attrNameLst>
                                          <p:attrName>ppt_x</p:attrName>
                                        </p:attrNameLst>
                                      </p:cBhvr>
                                      <p:tavLst>
                                        <p:tav tm="0">
                                          <p:val>
                                            <p:strVal val="#ppt_x"/>
                                          </p:val>
                                        </p:tav>
                                        <p:tav tm="100000">
                                          <p:val>
                                            <p:strVal val="#ppt_x"/>
                                          </p:val>
                                        </p:tav>
                                      </p:tavLst>
                                    </p:anim>
                                    <p:anim calcmode="lin" valueType="num">
                                      <p:cBhvr additive="base">
                                        <p:cTn id="8" dur="500" fill="hold"/>
                                        <p:tgtEl>
                                          <p:spTgt spid="819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196"/>
                                        </p:tgtEl>
                                        <p:attrNameLst>
                                          <p:attrName>style.visibility</p:attrName>
                                        </p:attrNameLst>
                                      </p:cBhvr>
                                      <p:to>
                                        <p:strVal val="visible"/>
                                      </p:to>
                                    </p:set>
                                    <p:anim calcmode="lin" valueType="num">
                                      <p:cBhvr additive="base">
                                        <p:cTn id="21" dur="500" fill="hold"/>
                                        <p:tgtEl>
                                          <p:spTgt spid="8196"/>
                                        </p:tgtEl>
                                        <p:attrNameLst>
                                          <p:attrName>ppt_x</p:attrName>
                                        </p:attrNameLst>
                                      </p:cBhvr>
                                      <p:tavLst>
                                        <p:tav tm="0">
                                          <p:val>
                                            <p:strVal val="#ppt_x"/>
                                          </p:val>
                                        </p:tav>
                                        <p:tav tm="100000">
                                          <p:val>
                                            <p:strVal val="#ppt_x"/>
                                          </p:val>
                                        </p:tav>
                                      </p:tavLst>
                                    </p:anim>
                                    <p:anim calcmode="lin" valueType="num">
                                      <p:cBhvr additive="base">
                                        <p:cTn id="22" dur="500" fill="hold"/>
                                        <p:tgtEl>
                                          <p:spTgt spid="819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 presetClass="exit" presetSubtype="0" fill="hold" nodeType="afterEffect">
                                  <p:stCondLst>
                                    <p:cond delay="0"/>
                                  </p:stCondLst>
                                  <p:childTnLst>
                                    <p:set>
                                      <p:cBhvr>
                                        <p:cTn id="25" dur="1" fill="hold">
                                          <p:stCondLst>
                                            <p:cond delay="0"/>
                                          </p:stCondLst>
                                        </p:cTn>
                                        <p:tgtEl>
                                          <p:spTgt spid="8195"/>
                                        </p:tgtEl>
                                        <p:attrNameLst>
                                          <p:attrName>style.visibility</p:attrName>
                                        </p:attrNameLst>
                                      </p:cBhvr>
                                      <p:to>
                                        <p:strVal val="hidden"/>
                                      </p:to>
                                    </p:set>
                                  </p:childTnLst>
                                </p:cTn>
                              </p:par>
                            </p:childTnLst>
                          </p:cTn>
                        </p:par>
                        <p:par>
                          <p:cTn id="26" fill="hold">
                            <p:stCondLst>
                              <p:cond delay="500"/>
                            </p:stCondLst>
                            <p:childTnLst>
                              <p:par>
                                <p:cTn id="27" presetID="2" presetClass="entr" presetSubtype="4" fill="hold" nodeType="afterEffect">
                                  <p:stCondLst>
                                    <p:cond delay="1000"/>
                                  </p:stCondLst>
                                  <p:childTnLst>
                                    <p:set>
                                      <p:cBhvr>
                                        <p:cTn id="28" dur="1" fill="hold">
                                          <p:stCondLst>
                                            <p:cond delay="0"/>
                                          </p:stCondLst>
                                        </p:cTn>
                                        <p:tgtEl>
                                          <p:spTgt spid="8200"/>
                                        </p:tgtEl>
                                        <p:attrNameLst>
                                          <p:attrName>style.visibility</p:attrName>
                                        </p:attrNameLst>
                                      </p:cBhvr>
                                      <p:to>
                                        <p:strVal val="visible"/>
                                      </p:to>
                                    </p:set>
                                    <p:anim calcmode="lin" valueType="num">
                                      <p:cBhvr additive="base">
                                        <p:cTn id="29" dur="500" fill="hold"/>
                                        <p:tgtEl>
                                          <p:spTgt spid="8200"/>
                                        </p:tgtEl>
                                        <p:attrNameLst>
                                          <p:attrName>ppt_x</p:attrName>
                                        </p:attrNameLst>
                                      </p:cBhvr>
                                      <p:tavLst>
                                        <p:tav tm="0">
                                          <p:val>
                                            <p:strVal val="#ppt_x"/>
                                          </p:val>
                                        </p:tav>
                                        <p:tav tm="100000">
                                          <p:val>
                                            <p:strVal val="#ppt_x"/>
                                          </p:val>
                                        </p:tav>
                                      </p:tavLst>
                                    </p:anim>
                                    <p:anim calcmode="lin" valueType="num">
                                      <p:cBhvr additive="base">
                                        <p:cTn id="30" dur="500" fill="hold"/>
                                        <p:tgtEl>
                                          <p:spTgt spid="8200"/>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1" presetClass="exit" presetSubtype="0" fill="hold" nodeType="afterEffect">
                                  <p:stCondLst>
                                    <p:cond delay="0"/>
                                  </p:stCondLst>
                                  <p:childTnLst>
                                    <p:set>
                                      <p:cBhvr>
                                        <p:cTn id="33" dur="1" fill="hold">
                                          <p:stCondLst>
                                            <p:cond delay="0"/>
                                          </p:stCondLst>
                                        </p:cTn>
                                        <p:tgtEl>
                                          <p:spTgt spid="819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8200"/>
                                        </p:tgtEl>
                                        <p:attrNameLst>
                                          <p:attrName>style.visibility</p:attrName>
                                        </p:attrNameLst>
                                      </p:cBhvr>
                                      <p:to>
                                        <p:strVal val="hidden"/>
                                      </p:to>
                                    </p:set>
                                  </p:childTnLst>
                                </p:cTn>
                              </p:par>
                            </p:childTnLst>
                          </p:cTn>
                        </p:par>
                        <p:par>
                          <p:cTn id="38" fill="hold">
                            <p:stCondLst>
                              <p:cond delay="0"/>
                            </p:stCondLst>
                            <p:childTnLst>
                              <p:par>
                                <p:cTn id="39" presetID="42" presetClass="entr" presetSubtype="0"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additive="base">
                                        <p:cTn id="48" dur="500" fill="hold"/>
                                        <p:tgtEl>
                                          <p:spTgt spid="6"/>
                                        </p:tgtEl>
                                        <p:attrNameLst>
                                          <p:attrName>ppt_x</p:attrName>
                                        </p:attrNameLst>
                                      </p:cBhvr>
                                      <p:tavLst>
                                        <p:tav tm="0">
                                          <p:val>
                                            <p:strVal val="#ppt_x"/>
                                          </p:val>
                                        </p:tav>
                                        <p:tav tm="100000">
                                          <p:val>
                                            <p:strVal val="#ppt_x"/>
                                          </p:val>
                                        </p:tav>
                                      </p:tavLst>
                                    </p:anim>
                                    <p:anim calcmode="lin" valueType="num">
                                      <p:cBhvr additive="base">
                                        <p:cTn id="49" dur="500" fill="hold"/>
                                        <p:tgtEl>
                                          <p:spTgt spid="6"/>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additive="base">
                                        <p:cTn id="52" dur="500" fill="hold"/>
                                        <p:tgtEl>
                                          <p:spTgt spid="7"/>
                                        </p:tgtEl>
                                        <p:attrNameLst>
                                          <p:attrName>ppt_x</p:attrName>
                                        </p:attrNameLst>
                                      </p:cBhvr>
                                      <p:tavLst>
                                        <p:tav tm="0">
                                          <p:val>
                                            <p:strVal val="#ppt_x"/>
                                          </p:val>
                                        </p:tav>
                                        <p:tav tm="100000">
                                          <p:val>
                                            <p:strVal val="#ppt_x"/>
                                          </p:val>
                                        </p:tav>
                                      </p:tavLst>
                                    </p:anim>
                                    <p:anim calcmode="lin" valueType="num">
                                      <p:cBhvr additive="base">
                                        <p:cTn id="53" dur="500" fill="hold"/>
                                        <p:tgtEl>
                                          <p:spTgt spid="7"/>
                                        </p:tgtEl>
                                        <p:attrNameLst>
                                          <p:attrName>ppt_y</p:attrName>
                                        </p:attrNameLst>
                                      </p:cBhvr>
                                      <p:tavLst>
                                        <p:tav tm="0">
                                          <p:val>
                                            <p:strVal val="1+#ppt_h/2"/>
                                          </p:val>
                                        </p:tav>
                                        <p:tav tm="100000">
                                          <p:val>
                                            <p:strVal val="#ppt_y"/>
                                          </p:val>
                                        </p:tav>
                                      </p:tavLst>
                                    </p:anim>
                                  </p:childTnLst>
                                </p:cTn>
                              </p:par>
                            </p:childTnLst>
                          </p:cTn>
                        </p:par>
                        <p:par>
                          <p:cTn id="54" fill="hold">
                            <p:stCondLst>
                              <p:cond delay="500"/>
                            </p:stCondLst>
                            <p:childTnLst>
                              <p:par>
                                <p:cTn id="55" presetID="2" presetClass="entr" presetSubtype="4" fill="hold" grpId="0" nodeType="after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10" fill="hold"/>
                                        <p:tgtEl>
                                          <p:spTgt spid="10"/>
                                        </p:tgtEl>
                                        <p:attrNameLst>
                                          <p:attrName>ppt_x</p:attrName>
                                        </p:attrNameLst>
                                      </p:cBhvr>
                                      <p:tavLst>
                                        <p:tav tm="0">
                                          <p:val>
                                            <p:strVal val="#ppt_x"/>
                                          </p:val>
                                        </p:tav>
                                        <p:tav tm="100000">
                                          <p:val>
                                            <p:strVal val="#ppt_x"/>
                                          </p:val>
                                        </p:tav>
                                      </p:tavLst>
                                    </p:anim>
                                    <p:anim calcmode="lin" valueType="num">
                                      <p:cBhvr additive="base">
                                        <p:cTn id="58" dur="1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500" fill="hold"/>
                                        <p:tgtEl>
                                          <p:spTgt spid="11"/>
                                        </p:tgtEl>
                                        <p:attrNameLst>
                                          <p:attrName>ppt_x</p:attrName>
                                        </p:attrNameLst>
                                      </p:cBhvr>
                                      <p:tavLst>
                                        <p:tav tm="0">
                                          <p:val>
                                            <p:strVal val="#ppt_x"/>
                                          </p:val>
                                        </p:tav>
                                        <p:tav tm="100000">
                                          <p:val>
                                            <p:strVal val="#ppt_x"/>
                                          </p:val>
                                        </p:tav>
                                      </p:tavLst>
                                    </p:anim>
                                    <p:anim calcmode="lin" valueType="num">
                                      <p:cBhvr additive="base">
                                        <p:cTn id="64" dur="500" fill="hold"/>
                                        <p:tgtEl>
                                          <p:spTgt spid="1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8198"/>
                                        </p:tgtEl>
                                        <p:attrNameLst>
                                          <p:attrName>style.visibility</p:attrName>
                                        </p:attrNameLst>
                                      </p:cBhvr>
                                      <p:to>
                                        <p:strVal val="visible"/>
                                      </p:to>
                                    </p:set>
                                    <p:anim calcmode="lin" valueType="num">
                                      <p:cBhvr additive="base">
                                        <p:cTn id="67" dur="500" fill="hold"/>
                                        <p:tgtEl>
                                          <p:spTgt spid="8198"/>
                                        </p:tgtEl>
                                        <p:attrNameLst>
                                          <p:attrName>ppt_x</p:attrName>
                                        </p:attrNameLst>
                                      </p:cBhvr>
                                      <p:tavLst>
                                        <p:tav tm="0">
                                          <p:val>
                                            <p:strVal val="#ppt_x"/>
                                          </p:val>
                                        </p:tav>
                                        <p:tav tm="100000">
                                          <p:val>
                                            <p:strVal val="#ppt_x"/>
                                          </p:val>
                                        </p:tav>
                                      </p:tavLst>
                                    </p:anim>
                                    <p:anim calcmode="lin" valueType="num">
                                      <p:cBhvr additive="base">
                                        <p:cTn id="68" dur="500" fill="hold"/>
                                        <p:tgtEl>
                                          <p:spTgt spid="8198"/>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 presetClass="entr" presetSubtype="4" fill="hold" nodeType="afterEffect">
                                  <p:stCondLst>
                                    <p:cond delay="1000"/>
                                  </p:stCondLst>
                                  <p:childTnLst>
                                    <p:set>
                                      <p:cBhvr>
                                        <p:cTn id="71" dur="1" fill="hold">
                                          <p:stCondLst>
                                            <p:cond delay="0"/>
                                          </p:stCondLst>
                                        </p:cTn>
                                        <p:tgtEl>
                                          <p:spTgt spid="8199"/>
                                        </p:tgtEl>
                                        <p:attrNameLst>
                                          <p:attrName>style.visibility</p:attrName>
                                        </p:attrNameLst>
                                      </p:cBhvr>
                                      <p:to>
                                        <p:strVal val="visible"/>
                                      </p:to>
                                    </p:set>
                                    <p:anim calcmode="lin" valueType="num">
                                      <p:cBhvr additive="base">
                                        <p:cTn id="72" dur="500" fill="hold"/>
                                        <p:tgtEl>
                                          <p:spTgt spid="8199"/>
                                        </p:tgtEl>
                                        <p:attrNameLst>
                                          <p:attrName>ppt_x</p:attrName>
                                        </p:attrNameLst>
                                      </p:cBhvr>
                                      <p:tavLst>
                                        <p:tav tm="0">
                                          <p:val>
                                            <p:strVal val="#ppt_x"/>
                                          </p:val>
                                        </p:tav>
                                        <p:tav tm="100000">
                                          <p:val>
                                            <p:strVal val="#ppt_x"/>
                                          </p:val>
                                        </p:tav>
                                      </p:tavLst>
                                    </p:anim>
                                    <p:anim calcmode="lin" valueType="num">
                                      <p:cBhvr additive="base">
                                        <p:cTn id="73" dur="500" fill="hold"/>
                                        <p:tgtEl>
                                          <p:spTgt spid="8199"/>
                                        </p:tgtEl>
                                        <p:attrNameLst>
                                          <p:attrName>ppt_y</p:attrName>
                                        </p:attrNameLst>
                                      </p:cBhvr>
                                      <p:tavLst>
                                        <p:tav tm="0">
                                          <p:val>
                                            <p:strVal val="1+#ppt_h/2"/>
                                          </p:val>
                                        </p:tav>
                                        <p:tav tm="100000">
                                          <p:val>
                                            <p:strVal val="#ppt_y"/>
                                          </p:val>
                                        </p:tav>
                                      </p:tavLst>
                                    </p:anim>
                                  </p:childTnLst>
                                </p:cTn>
                              </p:par>
                            </p:childTnLst>
                          </p:cTn>
                        </p:par>
                        <p:par>
                          <p:cTn id="74" fill="hold">
                            <p:stCondLst>
                              <p:cond delay="2000"/>
                            </p:stCondLst>
                            <p:childTnLst>
                              <p:par>
                                <p:cTn id="75" presetID="1" presetClass="exit" presetSubtype="0" fill="hold" nodeType="afterEffect">
                                  <p:stCondLst>
                                    <p:cond delay="0"/>
                                  </p:stCondLst>
                                  <p:childTnLst>
                                    <p:set>
                                      <p:cBhvr>
                                        <p:cTn id="76" dur="1" fill="hold">
                                          <p:stCondLst>
                                            <p:cond delay="0"/>
                                          </p:stCondLst>
                                        </p:cTn>
                                        <p:tgtEl>
                                          <p:spTgt spid="819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8197"/>
                                        </p:tgtEl>
                                        <p:attrNameLst>
                                          <p:attrName>style.visibility</p:attrName>
                                        </p:attrNameLst>
                                      </p:cBhvr>
                                      <p:to>
                                        <p:strVal val="visible"/>
                                      </p:to>
                                    </p:set>
                                    <p:anim calcmode="lin" valueType="num">
                                      <p:cBhvr additive="base">
                                        <p:cTn id="81" dur="500" fill="hold"/>
                                        <p:tgtEl>
                                          <p:spTgt spid="8197"/>
                                        </p:tgtEl>
                                        <p:attrNameLst>
                                          <p:attrName>ppt_x</p:attrName>
                                        </p:attrNameLst>
                                      </p:cBhvr>
                                      <p:tavLst>
                                        <p:tav tm="0">
                                          <p:val>
                                            <p:strVal val="#ppt_x"/>
                                          </p:val>
                                        </p:tav>
                                        <p:tav tm="100000">
                                          <p:val>
                                            <p:strVal val="#ppt_x"/>
                                          </p:val>
                                        </p:tav>
                                      </p:tavLst>
                                    </p:anim>
                                    <p:anim calcmode="lin" valueType="num">
                                      <p:cBhvr additive="base">
                                        <p:cTn id="82" dur="500" fill="hold"/>
                                        <p:tgtEl>
                                          <p:spTgt spid="8197"/>
                                        </p:tgtEl>
                                        <p:attrNameLst>
                                          <p:attrName>ppt_y</p:attrName>
                                        </p:attrNameLst>
                                      </p:cBhvr>
                                      <p:tavLst>
                                        <p:tav tm="0">
                                          <p:val>
                                            <p:strVal val="1+#ppt_h/2"/>
                                          </p:val>
                                        </p:tav>
                                        <p:tav tm="100000">
                                          <p:val>
                                            <p:strVal val="#ppt_y"/>
                                          </p:val>
                                        </p:tav>
                                      </p:tavLst>
                                    </p:anim>
                                  </p:childTnLst>
                                </p:cTn>
                              </p:par>
                            </p:childTnLst>
                          </p:cTn>
                        </p:par>
                        <p:par>
                          <p:cTn id="83" fill="hold">
                            <p:stCondLst>
                              <p:cond delay="500"/>
                            </p:stCondLst>
                            <p:childTnLst>
                              <p:par>
                                <p:cTn id="84" presetID="1" presetClass="exit" presetSubtype="0" fill="hold" nodeType="afterEffect">
                                  <p:stCondLst>
                                    <p:cond delay="0"/>
                                  </p:stCondLst>
                                  <p:childTnLst>
                                    <p:set>
                                      <p:cBhvr>
                                        <p:cTn id="85" dur="1" fill="hold">
                                          <p:stCondLst>
                                            <p:cond delay="0"/>
                                          </p:stCondLst>
                                        </p:cTn>
                                        <p:tgtEl>
                                          <p:spTgt spid="8199"/>
                                        </p:tgtEl>
                                        <p:attrNameLst>
                                          <p:attrName>style.visibility</p:attrName>
                                        </p:attrNameLst>
                                      </p:cBhvr>
                                      <p:to>
                                        <p:strVal val="hidden"/>
                                      </p:to>
                                    </p:set>
                                  </p:childTnLst>
                                </p:cTn>
                              </p:par>
                              <p:par>
                                <p:cTn id="86" presetID="2" presetClass="entr" presetSubtype="4" fill="hold" grpId="0" nodeType="withEffect">
                                  <p:stCondLst>
                                    <p:cond delay="0"/>
                                  </p:stCondLst>
                                  <p:childTnLst>
                                    <p:set>
                                      <p:cBhvr>
                                        <p:cTn id="87" dur="1" fill="hold">
                                          <p:stCondLst>
                                            <p:cond delay="0"/>
                                          </p:stCondLst>
                                        </p:cTn>
                                        <p:tgtEl>
                                          <p:spTgt spid="12"/>
                                        </p:tgtEl>
                                        <p:attrNameLst>
                                          <p:attrName>style.visibility</p:attrName>
                                        </p:attrNameLst>
                                      </p:cBhvr>
                                      <p:to>
                                        <p:strVal val="visible"/>
                                      </p:to>
                                    </p:set>
                                    <p:anim calcmode="lin" valueType="num">
                                      <p:cBhvr additive="base">
                                        <p:cTn id="88" dur="500" fill="hold"/>
                                        <p:tgtEl>
                                          <p:spTgt spid="12"/>
                                        </p:tgtEl>
                                        <p:attrNameLst>
                                          <p:attrName>ppt_x</p:attrName>
                                        </p:attrNameLst>
                                      </p:cBhvr>
                                      <p:tavLst>
                                        <p:tav tm="0">
                                          <p:val>
                                            <p:strVal val="#ppt_x"/>
                                          </p:val>
                                        </p:tav>
                                        <p:tav tm="100000">
                                          <p:val>
                                            <p:strVal val="#ppt_x"/>
                                          </p:val>
                                        </p:tav>
                                      </p:tavLst>
                                    </p:anim>
                                    <p:anim calcmode="lin" valueType="num">
                                      <p:cBhvr additive="base">
                                        <p:cTn id="8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2"/>
                                        </p:tgtEl>
                                        <p:attrNameLst>
                                          <p:attrName>style.visibility</p:attrName>
                                        </p:attrNameLst>
                                      </p:cBhvr>
                                      <p:to>
                                        <p:strVal val="visible"/>
                                      </p:to>
                                    </p:set>
                                    <p:anim calcmode="lin" valueType="num">
                                      <p:cBhvr additive="base">
                                        <p:cTn id="94" dur="500" fill="hold"/>
                                        <p:tgtEl>
                                          <p:spTgt spid="2"/>
                                        </p:tgtEl>
                                        <p:attrNameLst>
                                          <p:attrName>ppt_x</p:attrName>
                                        </p:attrNameLst>
                                      </p:cBhvr>
                                      <p:tavLst>
                                        <p:tav tm="0">
                                          <p:val>
                                            <p:strVal val="#ppt_x"/>
                                          </p:val>
                                        </p:tav>
                                        <p:tav tm="100000">
                                          <p:val>
                                            <p:strVal val="#ppt_x"/>
                                          </p:val>
                                        </p:tav>
                                      </p:tavLst>
                                    </p:anim>
                                    <p:anim calcmode="lin" valueType="num">
                                      <p:cBhvr additive="base">
                                        <p:cTn id="95" dur="500" fill="hold"/>
                                        <p:tgtEl>
                                          <p:spTgt spid="2"/>
                                        </p:tgtEl>
                                        <p:attrNameLst>
                                          <p:attrName>ppt_y</p:attrName>
                                        </p:attrNameLst>
                                      </p:cBhvr>
                                      <p:tavLst>
                                        <p:tav tm="0">
                                          <p:val>
                                            <p:strVal val="1+#ppt_h/2"/>
                                          </p:val>
                                        </p:tav>
                                        <p:tav tm="100000">
                                          <p:val>
                                            <p:strVal val="#ppt_y"/>
                                          </p:val>
                                        </p:tav>
                                      </p:tavLst>
                                    </p:anim>
                                  </p:childTnLst>
                                </p:cTn>
                              </p:par>
                              <p:par>
                                <p:cTn id="96" presetID="1" presetClass="exit" presetSubtype="0" fill="hold" nodeType="withEffect">
                                  <p:stCondLst>
                                    <p:cond delay="0"/>
                                  </p:stCondLst>
                                  <p:childTnLst>
                                    <p:set>
                                      <p:cBhvr>
                                        <p:cTn id="97" dur="1" fill="hold">
                                          <p:stCondLst>
                                            <p:cond delay="0"/>
                                          </p:stCondLst>
                                        </p:cTn>
                                        <p:tgtEl>
                                          <p:spTgt spid="81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87525" y="1486525"/>
            <a:ext cx="8720979" cy="646331"/>
          </a:xfrm>
          <a:prstGeom prst="rect">
            <a:avLst/>
          </a:prstGeom>
        </p:spPr>
        <p:txBody>
          <a:bodyPr wrap="square">
            <a:spAutoFit/>
          </a:bodyPr>
          <a:lstStyle/>
          <a:p>
            <a:r>
              <a:rPr lang="zh-CN" altLang="en-US" dirty="0" smtClean="0">
                <a:latin typeface="Calibri" pitchFamily="34" charset="0"/>
                <a:ea typeface="宋体" pitchFamily="2" charset="-122"/>
                <a:cs typeface="Times New Roman" pitchFamily="18" charset="0"/>
              </a:rPr>
              <a:t>                                                                                          选定</a:t>
            </a:r>
            <a:r>
              <a:rPr lang="en-US" altLang="zh-CN" dirty="0" smtClean="0">
                <a:latin typeface="Calibri" pitchFamily="34" charset="0"/>
                <a:ea typeface="宋体" pitchFamily="2" charset="-122"/>
                <a:cs typeface="Times New Roman" pitchFamily="18" charset="0"/>
              </a:rPr>
              <a:t>MoveJ</a:t>
            </a:r>
            <a:r>
              <a:rPr lang="zh-CN" altLang="en-US" dirty="0">
                <a:latin typeface="Calibri" pitchFamily="34" charset="0"/>
                <a:ea typeface="宋体" pitchFamily="2" charset="-122"/>
                <a:cs typeface="Times New Roman" pitchFamily="18" charset="0"/>
              </a:rPr>
              <a:t>指令添加与当前</a:t>
            </a:r>
            <a:r>
              <a:rPr lang="zh-CN" altLang="en-US" dirty="0" smtClean="0">
                <a:latin typeface="Calibri" pitchFamily="34" charset="0"/>
                <a:ea typeface="宋体" pitchFamily="2" charset="-122"/>
                <a:cs typeface="Times New Roman" pitchFamily="18" charset="0"/>
              </a:rPr>
              <a:t>指令下方</a:t>
            </a:r>
            <a:endParaRPr lang="en-US" altLang="zh-CN" dirty="0" smtClean="0">
              <a:latin typeface="Calibri" pitchFamily="34" charset="0"/>
              <a:ea typeface="宋体" pitchFamily="2" charset="-122"/>
              <a:cs typeface="Times New Roman" pitchFamily="18" charset="0"/>
            </a:endParaRPr>
          </a:p>
          <a:p>
            <a:r>
              <a:rPr lang="zh-CN" altLang="en-US" dirty="0" smtClean="0">
                <a:latin typeface="Calibri" pitchFamily="34" charset="0"/>
                <a:ea typeface="宋体" pitchFamily="2" charset="-122"/>
                <a:cs typeface="Times New Roman" pitchFamily="18" charset="0"/>
              </a:rPr>
              <a:t>即</a:t>
            </a:r>
            <a:r>
              <a:rPr lang="zh-CN" altLang="en-US" dirty="0">
                <a:latin typeface="Calibri" pitchFamily="34" charset="0"/>
                <a:ea typeface="宋体" pitchFamily="2" charset="-122"/>
                <a:cs typeface="Times New Roman" pitchFamily="18" charset="0"/>
              </a:rPr>
              <a:t>可</a:t>
            </a:r>
            <a:r>
              <a:rPr lang="zh-CN" altLang="en-US" dirty="0" smtClean="0">
                <a:latin typeface="Calibri" pitchFamily="34" charset="0"/>
                <a:ea typeface="宋体" pitchFamily="2" charset="-122"/>
                <a:cs typeface="Times New Roman" pitchFamily="18" charset="0"/>
              </a:rPr>
              <a:t>。</a:t>
            </a:r>
            <a:endParaRPr lang="zh-CN" altLang="en-US" dirty="0"/>
          </a:p>
        </p:txBody>
      </p:sp>
      <p:sp>
        <p:nvSpPr>
          <p:cNvPr id="6" name="Rectangle 2"/>
          <p:cNvSpPr>
            <a:spLocks noChangeArrowheads="1"/>
          </p:cNvSpPr>
          <p:nvPr/>
        </p:nvSpPr>
        <p:spPr bwMode="auto">
          <a:xfrm>
            <a:off x="-828600" y="5122351"/>
            <a:ext cx="856895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50000"/>
              </a:lnSpc>
              <a:spcBef>
                <a:spcPct val="0"/>
              </a:spcBef>
              <a:spcAft>
                <a:spcPct val="0"/>
              </a:spcAft>
              <a:buClrTx/>
              <a:buSzTx/>
              <a:buFontTx/>
              <a:buNone/>
              <a:tabLst>
                <a:tab pos="1239838" algn="l"/>
              </a:tabLst>
            </a:pP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00000"/>
              </a:lnSpc>
              <a:spcBef>
                <a:spcPct val="0"/>
              </a:spcBef>
              <a:spcAft>
                <a:spcPct val="0"/>
              </a:spcAft>
              <a:buClrTx/>
              <a:buSzTx/>
              <a:buFontTx/>
              <a:buNone/>
              <a:tabLst>
                <a:tab pos="1239838" algn="l"/>
              </a:tabLst>
            </a:pP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 name="矩形 3"/>
          <p:cNvSpPr/>
          <p:nvPr/>
        </p:nvSpPr>
        <p:spPr>
          <a:xfrm>
            <a:off x="539552" y="980728"/>
            <a:ext cx="3214791" cy="461665"/>
          </a:xfrm>
          <a:prstGeom prst="rect">
            <a:avLst/>
          </a:prstGeom>
        </p:spPr>
        <p:txBody>
          <a:bodyPr wrap="none">
            <a:spAutoFit/>
          </a:bodyPr>
          <a:lstStyle/>
          <a:p>
            <a:r>
              <a:rPr lang="zh-CN"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关节运动</a:t>
            </a:r>
            <a:r>
              <a:rPr lang="en-US"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(MoveJ)</a:t>
            </a:r>
            <a:r>
              <a:rPr lang="zh-CN"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应用</a:t>
            </a:r>
            <a:endPar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endParaRPr>
          </a:p>
        </p:txBody>
      </p:sp>
      <p:graphicFrame>
        <p:nvGraphicFramePr>
          <p:cNvPr id="5" name="表格 4"/>
          <p:cNvGraphicFramePr>
            <a:graphicFrameLocks noGrp="1"/>
          </p:cNvGraphicFramePr>
          <p:nvPr>
            <p:extLst>
              <p:ext uri="{D42A27DB-BD31-4B8C-83A1-F6EECF244321}">
                <p14:modId xmlns:p14="http://schemas.microsoft.com/office/powerpoint/2010/main" val="2390332271"/>
              </p:ext>
            </p:extLst>
          </p:nvPr>
        </p:nvGraphicFramePr>
        <p:xfrm>
          <a:off x="1896834" y="3356992"/>
          <a:ext cx="5411470" cy="960120"/>
        </p:xfrm>
        <a:graphic>
          <a:graphicData uri="http://schemas.openxmlformats.org/drawingml/2006/table">
            <a:tbl>
              <a:tblPr firstRow="1" firstCol="1" bandRow="1">
                <a:tableStyleId>{5C22544A-7EE6-4342-B048-85BDC9FD1C3A}</a:tableStyleId>
              </a:tblPr>
              <a:tblGrid>
                <a:gridCol w="1508760"/>
                <a:gridCol w="3902710"/>
              </a:tblGrid>
              <a:tr h="0">
                <a:tc>
                  <a:txBody>
                    <a:bodyPr/>
                    <a:lstStyle/>
                    <a:p>
                      <a:pPr indent="200025" algn="just">
                        <a:spcAft>
                          <a:spcPts val="0"/>
                        </a:spcAft>
                        <a:tabLst>
                          <a:tab pos="1240155" algn="l"/>
                        </a:tabLst>
                      </a:pPr>
                      <a:r>
                        <a:rPr lang="zh-CN" sz="1050" kern="100" dirty="0">
                          <a:effectLst/>
                        </a:rPr>
                        <a:t>参</a:t>
                      </a:r>
                      <a:r>
                        <a:rPr lang="en-US" sz="1050" kern="100" dirty="0">
                          <a:effectLst/>
                        </a:rPr>
                        <a:t>   </a:t>
                      </a:r>
                      <a:r>
                        <a:rPr lang="zh-CN" sz="1050" kern="100" dirty="0">
                          <a:effectLst/>
                        </a:rPr>
                        <a:t>数</a:t>
                      </a:r>
                      <a:endParaRPr lang="zh-CN" sz="1050" kern="100" dirty="0">
                        <a:effectLst/>
                        <a:latin typeface="Calibri"/>
                        <a:ea typeface="宋体"/>
                        <a:cs typeface="Times New Roman"/>
                      </a:endParaRPr>
                    </a:p>
                  </a:txBody>
                  <a:tcPr marL="68580" marR="68580" marT="0" marB="0"/>
                </a:tc>
                <a:tc>
                  <a:txBody>
                    <a:bodyPr/>
                    <a:lstStyle/>
                    <a:p>
                      <a:pPr algn="ctr">
                        <a:spcAft>
                          <a:spcPts val="0"/>
                        </a:spcAft>
                        <a:tabLst>
                          <a:tab pos="1240155" algn="l"/>
                        </a:tabLst>
                      </a:pPr>
                      <a:r>
                        <a:rPr lang="zh-CN" sz="1050" kern="100" dirty="0">
                          <a:effectLst/>
                        </a:rPr>
                        <a:t>含</a:t>
                      </a:r>
                      <a:r>
                        <a:rPr lang="en-US" sz="1050" kern="100" dirty="0">
                          <a:effectLst/>
                        </a:rPr>
                        <a:t>   </a:t>
                      </a:r>
                      <a:r>
                        <a:rPr lang="zh-CN" sz="1050" kern="100" dirty="0">
                          <a:effectLst/>
                        </a:rPr>
                        <a:t>义</a:t>
                      </a:r>
                      <a:endParaRPr lang="zh-CN" sz="1050" kern="100" dirty="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p10</a:t>
                      </a:r>
                      <a:r>
                        <a:rPr lang="zh-CN" sz="1050" kern="100">
                          <a:effectLst/>
                        </a:rPr>
                        <a:t>、</a:t>
                      </a:r>
                      <a:r>
                        <a:rPr lang="en-US" sz="1050" kern="100">
                          <a:effectLst/>
                        </a:rPr>
                        <a:t>p20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a:effectLst/>
                        </a:rPr>
                        <a:t>目标点位置数据</a:t>
                      </a:r>
                      <a:endParaRPr lang="zh-CN" sz="1050" kern="10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v1000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运动速度</a:t>
                      </a:r>
                      <a:r>
                        <a:rPr lang="zh-CN" sz="1050" kern="100" dirty="0" smtClean="0">
                          <a:effectLst/>
                        </a:rPr>
                        <a:t>数据</a:t>
                      </a:r>
                      <a:r>
                        <a:rPr lang="en-US" altLang="zh-CN" sz="1050" kern="100" dirty="0" smtClean="0">
                          <a:effectLst/>
                        </a:rPr>
                        <a:t>,</a:t>
                      </a:r>
                      <a:r>
                        <a:rPr lang="en-US" sz="1050" kern="100" dirty="0" smtClean="0">
                          <a:effectLst/>
                        </a:rPr>
                        <a:t>1000mm/s</a:t>
                      </a:r>
                      <a:endParaRPr lang="zh-CN" sz="1050" kern="100" dirty="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z50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转弯区数据</a:t>
                      </a:r>
                      <a:endParaRPr lang="zh-CN" sz="1050" kern="100" dirty="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tool0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a:effectLst/>
                        </a:rPr>
                        <a:t>工具坐标数据</a:t>
                      </a:r>
                      <a:endParaRPr lang="zh-CN" sz="1050" kern="10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Wobj0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工件坐标数据</a:t>
                      </a:r>
                      <a:endParaRPr lang="zh-CN" sz="1050" kern="100" dirty="0">
                        <a:effectLst/>
                        <a:latin typeface="Calibri"/>
                        <a:ea typeface="宋体"/>
                        <a:cs typeface="Times New Roman"/>
                      </a:endParaRPr>
                    </a:p>
                  </a:txBody>
                  <a:tcPr marL="68580" marR="68580" marT="0" marB="0"/>
                </a:tc>
              </a:tr>
            </a:tbl>
          </a:graphicData>
        </a:graphic>
      </p:graphicFrame>
      <p:pic>
        <p:nvPicPr>
          <p:cNvPr id="12289" name="图片 727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924" y="2070278"/>
            <a:ext cx="2095500" cy="11906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1485900" y="50307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12292" name="Picture 4"/>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0995" y1="79545" x2="4282" y2="94215"/>
                        <a14:foregroundMark x1="7639" y1="98554" x2="3472" y2="88636"/>
                        <a14:foregroundMark x1="12153" y1="86777" x2="12153" y2="86777"/>
                        <a14:foregroundMark x1="13773" y1="84091" x2="14468" y2="79132"/>
                        <a14:foregroundMark x1="14699" y1="84298" x2="10995" y2="72314"/>
                        <a14:foregroundMark x1="51505" y1="71694" x2="49074" y2="31198"/>
                        <a14:foregroundMark x1="53241" y1="79132" x2="35995" y2="36364"/>
                        <a14:foregroundMark x1="57060" y1="69835" x2="48727" y2="33678"/>
                        <a14:foregroundMark x1="45718" y1="71281" x2="40741" y2="44835"/>
                        <a14:foregroundMark x1="37847" y1="39669" x2="59375" y2="62190"/>
                        <a14:foregroundMark x1="48495" y1="51240" x2="41551" y2="40289"/>
                        <a14:foregroundMark x1="42014" y1="48760" x2="47685" y2="67355"/>
                        <a14:foregroundMark x1="44907" y1="48347" x2="44907" y2="38430"/>
                        <a14:foregroundMark x1="53241" y1="55165" x2="50116" y2="37190"/>
                        <a14:foregroundMark x1="52083" y1="60331" x2="44213" y2="20868"/>
                        <a14:foregroundMark x1="54282" y1="74174" x2="44329" y2="34711"/>
                        <a14:foregroundMark x1="56019" y1="60744" x2="40972" y2="33884"/>
                        <a14:foregroundMark x1="47917" y1="68802" x2="40625" y2="45248"/>
                        <a14:foregroundMark x1="89005" y1="65083" x2="80556" y2="10950"/>
                        <a14:foregroundMark x1="83333" y1="74174" x2="83102" y2="31405"/>
                        <a14:foregroundMark x1="92824" y1="31818" x2="82060" y2="79545"/>
                        <a14:foregroundMark x1="87500" y1="56612" x2="93171" y2="30785"/>
                        <a14:foregroundMark x1="94792" y1="54339" x2="89236" y2="77686"/>
                        <a14:foregroundMark x1="86111" y1="83058" x2="86111" y2="83058"/>
                        <a14:foregroundMark x1="84259" y1="86157" x2="84259" y2="86157"/>
                        <a14:foregroundMark x1="81134" y1="89050" x2="81134" y2="89050"/>
                        <a14:foregroundMark x1="81134" y1="89050" x2="81134" y2="89050"/>
                        <a14:foregroundMark x1="79398" y1="78099" x2="79398" y2="78099"/>
                        <a14:foregroundMark x1="78935" y1="74793" x2="78588" y2="69215"/>
                        <a14:foregroundMark x1="78588" y1="52686" x2="78356" y2="48760"/>
                        <a14:foregroundMark x1="77315" y1="35744" x2="77315" y2="31198"/>
                        <a14:foregroundMark x1="77315" y1="21694" x2="77546" y2="19421"/>
                        <a14:foregroundMark x1="78935" y1="15289" x2="78935" y2="15289"/>
                        <a14:foregroundMark x1="80324" y1="11777" x2="80324" y2="11777"/>
                        <a14:foregroundMark x1="82060" y1="10744" x2="82060" y2="10744"/>
                        <a14:foregroundMark x1="85069" y1="10744" x2="85648" y2="10744"/>
                        <a14:foregroundMark x1="90625" y1="13430" x2="92824" y2="18388"/>
                        <a14:foregroundMark x1="93403" y1="20455" x2="93981" y2="23347"/>
                        <a14:foregroundMark x1="94329" y1="26446" x2="94560" y2="28306"/>
                        <a14:foregroundMark x1="94907" y1="32851" x2="95370" y2="35744"/>
                        <a14:foregroundMark x1="95949" y1="39669" x2="96528" y2="45868"/>
                        <a14:foregroundMark x1="96759" y1="50826" x2="96759" y2="54752"/>
                        <a14:foregroundMark x1="96759" y1="66116" x2="96759" y2="68802"/>
                        <a14:foregroundMark x1="96759" y1="68802" x2="95949" y2="70661"/>
                        <a14:foregroundMark x1="95949" y1="71694" x2="94329" y2="77066"/>
                        <a14:foregroundMark x1="93171" y1="79752" x2="92361" y2="81818"/>
                        <a14:foregroundMark x1="92014" y1="84091" x2="91435" y2="85744"/>
                        <a14:foregroundMark x1="91204" y1="86157" x2="90394" y2="87603"/>
                        <a14:foregroundMark x1="90162" y1="87603" x2="89005" y2="88017"/>
                        <a14:foregroundMark x1="88194" y1="88636" x2="87616" y2="91116"/>
                        <a14:foregroundMark x1="87269" y1="91529" x2="84838" y2="93182"/>
                        <a14:foregroundMark x1="84491" y1="93182" x2="84491" y2="93182"/>
                        <a14:foregroundMark x1="84491" y1="93182" x2="80903" y2="95661"/>
                        <a14:foregroundMark x1="79745" y1="95661" x2="79745" y2="95661"/>
                        <a14:foregroundMark x1="78935" y1="96694" x2="78935" y2="96694"/>
                        <a14:foregroundMark x1="76620" y1="89050" x2="76620" y2="87190"/>
                        <a14:foregroundMark x1="75810" y1="4339" x2="75810" y2="4339"/>
                        <a14:foregroundMark x1="75810" y1="4339" x2="75810" y2="4339"/>
                        <a14:foregroundMark x1="76157" y1="4339" x2="76736" y2="4339"/>
                        <a14:foregroundMark x1="77546" y1="3926" x2="78125" y2="3926"/>
                        <a14:foregroundMark x1="79398" y1="3926" x2="79977" y2="3926"/>
                        <a14:foregroundMark x1="81134" y1="3926" x2="81134" y2="3926"/>
                        <a14:foregroundMark x1="82060" y1="3926" x2="82755" y2="4339"/>
                        <a14:foregroundMark x1="84259" y1="5372" x2="84491" y2="6818"/>
                        <a14:foregroundMark x1="85069" y1="7851" x2="85069" y2="7851"/>
                        <a14:foregroundMark x1="88194" y1="11777" x2="88194" y2="11777"/>
                        <a14:foregroundMark x1="85417" y1="5785" x2="85417" y2="5785"/>
                        <a14:foregroundMark x1="86806" y1="4959" x2="87500" y2="4959"/>
                        <a14:foregroundMark x1="88079" y1="4752" x2="88079" y2="4752"/>
                        <a14:foregroundMark x1="89236" y1="4752" x2="89236" y2="4752"/>
                        <a14:foregroundMark x1="89815" y1="4752" x2="90394" y2="4752"/>
                        <a14:foregroundMark x1="90856" y1="4959" x2="90856" y2="4959"/>
                        <a14:foregroundMark x1="91551" y1="5992" x2="91551" y2="8264"/>
                        <a14:foregroundMark x1="92824" y1="13223" x2="93171" y2="14876"/>
                        <a14:foregroundMark x1="93403" y1="15289" x2="93403" y2="15289"/>
                        <a14:foregroundMark x1="95949" y1="12810" x2="95949" y2="12810"/>
                        <a14:foregroundMark x1="96181" y1="9504" x2="96181" y2="9504"/>
                        <a14:foregroundMark x1="96181" y1="9504" x2="96181" y2="9504"/>
                        <a14:foregroundMark x1="96528" y1="9298" x2="96528" y2="9298"/>
                        <a14:foregroundMark x1="97338" y1="10331" x2="97338" y2="10331"/>
                        <a14:foregroundMark x1="97338" y1="10950" x2="97338" y2="10950"/>
                        <a14:foregroundMark x1="97338" y1="11983" x2="97338" y2="11983"/>
                        <a14:foregroundMark x1="97338" y1="12810" x2="97338" y2="12810"/>
                        <a14:foregroundMark x1="97338" y1="14256" x2="97338" y2="14256"/>
                        <a14:foregroundMark x1="85417" y1="38223" x2="69213" y2="82231"/>
                        <a14:foregroundMark x1="81366" y1="40909" x2="63773" y2="54752"/>
                        <a14:foregroundMark x1="75347" y1="37190" x2="80093" y2="84298"/>
                        <a14:foregroundMark x1="69676" y1="76653" x2="89236" y2="81198"/>
                        <a14:foregroundMark x1="88657" y1="85124" x2="75347" y2="86570"/>
                        <a14:foregroundMark x1="14931" y1="94008" x2="15046" y2="77273"/>
                        <a14:foregroundMark x1="19213" y1="88017" x2="6944" y2="91736"/>
                        <a14:backgroundMark x1="96528" y1="2893" x2="96528" y2="2893"/>
                        <a14:backgroundMark x1="97685" y1="85744" x2="97685" y2="85744"/>
                      </a14:backgroundRemoval>
                    </a14:imgEffect>
                  </a14:imgLayer>
                </a14:imgProps>
              </a:ext>
              <a:ext uri="{28A0092B-C50C-407E-A947-70E740481C1C}">
                <a14:useLocalDpi xmlns:a14="http://schemas.microsoft.com/office/drawing/2010/main" val="0"/>
              </a:ext>
            </a:extLst>
          </a:blip>
          <a:srcRect/>
          <a:stretch>
            <a:fillRect/>
          </a:stretch>
        </p:blipFill>
        <p:spPr bwMode="auto">
          <a:xfrm>
            <a:off x="2771800" y="2780928"/>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foregroundMark x1="5208" y1="7438" x2="5208" y2="7438"/>
                        <a14:foregroundMark x1="6366" y1="4339" x2="6366" y2="4339"/>
                        <a14:foregroundMark x1="6366" y1="4339" x2="6366" y2="4339"/>
                        <a14:foregroundMark x1="6366" y1="4339" x2="6366" y2="4339"/>
                        <a14:foregroundMark x1="8333" y1="4545" x2="8333" y2="4545"/>
                        <a14:foregroundMark x1="8565" y1="4959" x2="8565" y2="4959"/>
                        <a14:foregroundMark x1="8333" y1="5372" x2="7755" y2="5372"/>
                        <a14:foregroundMark x1="6597" y1="5372" x2="6597" y2="5372"/>
                        <a14:foregroundMark x1="19097" y1="20248" x2="19097" y2="20248"/>
                        <a14:foregroundMark x1="19792" y1="18802" x2="19792" y2="18802"/>
                        <a14:foregroundMark x1="23958" y1="18802" x2="23958" y2="18802"/>
                        <a14:foregroundMark x1="14468" y1="18802" x2="14468" y2="18802"/>
                        <a14:foregroundMark x1="13079" y1="18388" x2="13079" y2="18388"/>
                        <a14:foregroundMark x1="12963" y1="18388" x2="12963" y2="18388"/>
                        <a14:foregroundMark x1="12384" y1="23760" x2="14931" y2="30785"/>
                        <a14:foregroundMark x1="15509" y1="29752" x2="12963" y2="21281"/>
                        <a14:foregroundMark x1="39583" y1="76240" x2="21875" y2="57231"/>
                        <a14:foregroundMark x1="39815" y1="51240" x2="40741" y2="1033"/>
                        <a14:foregroundMark x1="46875" y1="90083" x2="26968" y2="57231"/>
                        <a14:foregroundMark x1="46759" y1="56405" x2="20486" y2="88843"/>
                        <a14:foregroundMark x1="37616" y1="86570" x2="8565" y2="9917"/>
                        <a14:foregroundMark x1="61806" y1="26446" x2="36806" y2="3512"/>
                        <a14:foregroundMark x1="92361" y1="7025" x2="95602" y2="9917"/>
                        <a14:foregroundMark x1="95370" y1="14876" x2="92361" y2="22314"/>
                        <a14:foregroundMark x1="94907" y1="19008" x2="97106" y2="7438"/>
                        <a14:foregroundMark x1="94560" y1="20455" x2="89236" y2="9917"/>
                        <a14:foregroundMark x1="89815" y1="5992" x2="92014" y2="6818"/>
                        <a14:backgroundMark x1="97106" y1="1033" x2="97106" y2="1033"/>
                        <a14:backgroundMark x1="85417" y1="1860" x2="85417" y2="1860"/>
                        <a14:backgroundMark x1="98148" y1="82645" x2="98148" y2="82645"/>
                      </a14:backgroundRemoval>
                    </a14:imgEffect>
                  </a14:imgLayer>
                </a14:imgProps>
              </a:ext>
              <a:ext uri="{28A0092B-C50C-407E-A947-70E740481C1C}">
                <a14:useLocalDpi xmlns:a14="http://schemas.microsoft.com/office/drawing/2010/main" val="0"/>
              </a:ext>
            </a:extLst>
          </a:blip>
          <a:srcRect/>
          <a:stretch>
            <a:fillRect/>
          </a:stretch>
        </p:blipFill>
        <p:spPr bwMode="auto">
          <a:xfrm>
            <a:off x="2771800" y="2780928"/>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6"/>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foregroundMark x1="5671" y1="91529" x2="6366" y2="96074"/>
                        <a14:foregroundMark x1="92824" y1="7231" x2="94560" y2="9298"/>
                        <a14:foregroundMark x1="97106" y1="11777" x2="93519" y2="18182"/>
                        <a14:foregroundMark x1="97106" y1="13636" x2="95949" y2="8264"/>
                        <a14:backgroundMark x1="95370" y1="2893" x2="95370" y2="2893"/>
                        <a14:backgroundMark x1="97106" y1="83471" x2="97106" y2="84504"/>
                        <a14:backgroundMark x1="92940" y1="91116" x2="92940" y2="91116"/>
                        <a14:backgroundMark x1="95370" y1="94008" x2="95370" y2="94008"/>
                        <a14:backgroundMark x1="97685" y1="93595" x2="97685" y2="93595"/>
                        <a14:backgroundMark x1="97685" y1="86570" x2="97685" y2="86570"/>
                        <a14:backgroundMark x1="99074" y1="22107" x2="99074" y2="22107"/>
                      </a14:backgroundRemoval>
                    </a14:imgEffect>
                  </a14:imgLayer>
                </a14:imgProps>
              </a:ext>
              <a:ext uri="{28A0092B-C50C-407E-A947-70E740481C1C}">
                <a14:useLocalDpi xmlns:a14="http://schemas.microsoft.com/office/drawing/2010/main" val="0"/>
              </a:ext>
            </a:extLst>
          </a:blip>
          <a:srcRect/>
          <a:stretch>
            <a:fillRect/>
          </a:stretch>
        </p:blipFill>
        <p:spPr bwMode="auto">
          <a:xfrm>
            <a:off x="2771800" y="2780928"/>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7"/>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13079" y1="28512" x2="13542" y2="33264"/>
                        <a14:foregroundMark x1="10532" y1="95248" x2="116" y2="96074"/>
                        <a14:foregroundMark x1="42593" y1="93595" x2="39815" y2="76240"/>
                        <a14:foregroundMark x1="57986" y1="50413" x2="53472" y2="33471"/>
                        <a14:foregroundMark x1="82523" y1="83678" x2="87847" y2="16529"/>
                        <a14:foregroundMark x1="81944" y1="11364" x2="86690" y2="85331"/>
                        <a14:foregroundMark x1="96759" y1="13017" x2="73611" y2="21281"/>
                        <a14:foregroundMark x1="89815" y1="4339" x2="95602" y2="17769"/>
                        <a14:foregroundMark x1="97106" y1="8471" x2="98727" y2="15909"/>
                        <a14:foregroundMark x1="71412" y1="11777" x2="78935" y2="90083"/>
                        <a14:foregroundMark x1="89815" y1="24793" x2="93171" y2="68388"/>
                        <a14:foregroundMark x1="76968" y1="27479" x2="75579" y2="68388"/>
                        <a14:foregroundMark x1="72801" y1="92769" x2="83449" y2="92769"/>
                        <a14:foregroundMark x1="83681" y1="94215" x2="92593" y2="62190"/>
                        <a14:foregroundMark x1="83449" y1="81818" x2="79398" y2="91322"/>
                        <a14:backgroundMark x1="96528" y1="1446" x2="96528" y2="1446"/>
                      </a14:backgroundRemoval>
                    </a14:imgEffect>
                  </a14:imgLayer>
                </a14:imgProps>
              </a:ext>
              <a:ext uri="{28A0092B-C50C-407E-A947-70E740481C1C}">
                <a14:useLocalDpi xmlns:a14="http://schemas.microsoft.com/office/drawing/2010/main" val="0"/>
              </a:ext>
            </a:extLst>
          </a:blip>
          <a:srcRect/>
          <a:stretch>
            <a:fillRect/>
          </a:stretch>
        </p:blipFill>
        <p:spPr bwMode="auto">
          <a:xfrm>
            <a:off x="2771800" y="2780928"/>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6" name="Picture 8"/>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100000" l="0" r="100000">
                        <a14:foregroundMark x1="12731" y1="98140" x2="5440" y2="92149"/>
                        <a14:foregroundMark x1="75231" y1="1446" x2="86227" y2="94628"/>
                        <a14:foregroundMark x1="75810" y1="98347" x2="97106" y2="8471"/>
                        <a14:foregroundMark x1="90972" y1="6612" x2="90972" y2="6612"/>
                        <a14:foregroundMark x1="90625" y1="4959" x2="92940" y2="6612"/>
                        <a14:foregroundMark x1="91435" y1="40289" x2="86690" y2="77893"/>
                        <a14:foregroundMark x1="78935" y1="78306" x2="73611" y2="79339"/>
                        <a14:backgroundMark x1="95718" y1="2893" x2="95718" y2="2893"/>
                      </a14:backgroundRemoval>
                    </a14:imgEffect>
                  </a14:imgLayer>
                </a14:imgProps>
              </a:ext>
              <a:ext uri="{28A0092B-C50C-407E-A947-70E740481C1C}">
                <a14:useLocalDpi xmlns:a14="http://schemas.microsoft.com/office/drawing/2010/main" val="0"/>
              </a:ext>
            </a:extLst>
          </a:blip>
          <a:srcRect/>
          <a:stretch>
            <a:fillRect/>
          </a:stretch>
        </p:blipFill>
        <p:spPr bwMode="auto">
          <a:xfrm>
            <a:off x="2771800" y="2780928"/>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9"/>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0" b="100000" l="0" r="100000">
                        <a14:foregroundMark x1="9028" y1="97107" x2="6829" y2="95661"/>
                        <a14:foregroundMark x1="75231" y1="2479" x2="89005" y2="91116"/>
                        <a14:foregroundMark x1="75926" y1="98140" x2="96759" y2="7025"/>
                        <a14:foregroundMark x1="90046" y1="8264" x2="89468" y2="4339"/>
                        <a14:foregroundMark x1="83912" y1="38223" x2="74190" y2="59298"/>
                        <a14:foregroundMark x1="85301" y1="86777" x2="71181" y2="72107"/>
                        <a14:backgroundMark x1="94907" y1="2479" x2="94907" y2="2479"/>
                      </a14:backgroundRemoval>
                    </a14:imgEffect>
                  </a14:imgLayer>
                </a14:imgProps>
              </a:ext>
              <a:ext uri="{28A0092B-C50C-407E-A947-70E740481C1C}">
                <a14:useLocalDpi xmlns:a14="http://schemas.microsoft.com/office/drawing/2010/main" val="0"/>
              </a:ext>
            </a:extLst>
          </a:blip>
          <a:srcRect/>
          <a:stretch>
            <a:fillRect/>
          </a:stretch>
        </p:blipFill>
        <p:spPr bwMode="auto">
          <a:xfrm>
            <a:off x="2771800" y="2780928"/>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975095" y="1763524"/>
            <a:ext cx="3236865" cy="369332"/>
          </a:xfrm>
          <a:prstGeom prst="rect">
            <a:avLst/>
          </a:prstGeom>
        </p:spPr>
        <p:txBody>
          <a:bodyPr wrap="square">
            <a:spAutoFit/>
          </a:bodyPr>
          <a:lstStyle/>
          <a:p>
            <a:r>
              <a:rPr lang="zh-CN" altLang="en-US" dirty="0">
                <a:latin typeface="Calibri" pitchFamily="34" charset="0"/>
                <a:ea typeface="宋体" pitchFamily="2" charset="-122"/>
                <a:cs typeface="Times New Roman" pitchFamily="18" charset="0"/>
              </a:rPr>
              <a:t>点击</a:t>
            </a:r>
            <a:r>
              <a:rPr lang="zh-CN" altLang="en-US" dirty="0" smtClean="0">
                <a:latin typeface="Calibri" pitchFamily="34" charset="0"/>
                <a:ea typeface="宋体" pitchFamily="2" charset="-122"/>
                <a:cs typeface="Times New Roman" pitchFamily="18" charset="0"/>
              </a:rPr>
              <a:t>*并新建</a:t>
            </a:r>
            <a:r>
              <a:rPr lang="zh-CN" altLang="en-US" dirty="0">
                <a:latin typeface="Calibri" pitchFamily="34" charset="0"/>
                <a:ea typeface="宋体" pitchFamily="2" charset="-122"/>
                <a:cs typeface="Times New Roman" pitchFamily="18" charset="0"/>
              </a:rPr>
              <a:t>位置目标点，</a:t>
            </a:r>
          </a:p>
        </p:txBody>
      </p:sp>
      <p:sp>
        <p:nvSpPr>
          <p:cNvPr id="8" name="矩形 7"/>
          <p:cNvSpPr/>
          <p:nvPr/>
        </p:nvSpPr>
        <p:spPr>
          <a:xfrm>
            <a:off x="752246" y="1475492"/>
            <a:ext cx="4467826" cy="369332"/>
          </a:xfrm>
          <a:prstGeom prst="rect">
            <a:avLst/>
          </a:prstGeom>
        </p:spPr>
        <p:txBody>
          <a:bodyPr wrap="none">
            <a:spAutoFit/>
          </a:bodyPr>
          <a:lstStyle/>
          <a:p>
            <a:r>
              <a:rPr lang="zh-CN" altLang="en-US" dirty="0">
                <a:latin typeface="Calibri" pitchFamily="34" charset="0"/>
                <a:ea typeface="宋体" pitchFamily="2" charset="-122"/>
                <a:cs typeface="Times New Roman" pitchFamily="18" charset="0"/>
              </a:rPr>
              <a:t>点击</a:t>
            </a:r>
            <a:r>
              <a:rPr lang="zh-CN" altLang="zh-CN" dirty="0">
                <a:latin typeface="Calibri" pitchFamily="34" charset="0"/>
                <a:ea typeface="宋体" pitchFamily="2" charset="-122"/>
                <a:cs typeface="Times New Roman" pitchFamily="18" charset="0"/>
              </a:rPr>
              <a:t>“添加指令”菜单</a:t>
            </a:r>
            <a:r>
              <a:rPr lang="en-US" altLang="zh-CN" dirty="0">
                <a:latin typeface="Calibri" pitchFamily="34" charset="0"/>
                <a:ea typeface="宋体" pitchFamily="2" charset="-122"/>
                <a:cs typeface="Times New Roman" pitchFamily="18" charset="0"/>
              </a:rPr>
              <a:t>,</a:t>
            </a:r>
            <a:r>
              <a:rPr lang="zh-CN" altLang="zh-CN" dirty="0">
                <a:latin typeface="Calibri" pitchFamily="34" charset="0"/>
                <a:ea typeface="宋体" pitchFamily="2" charset="-122"/>
                <a:cs typeface="Times New Roman" pitchFamily="18" charset="0"/>
              </a:rPr>
              <a:t>选择“</a:t>
            </a:r>
            <a:r>
              <a:rPr lang="en-US" altLang="zh-CN" dirty="0">
                <a:latin typeface="Calibri" pitchFamily="34" charset="0"/>
                <a:ea typeface="宋体" pitchFamily="2" charset="-122"/>
                <a:cs typeface="Times New Roman" pitchFamily="18" charset="0"/>
              </a:rPr>
              <a:t>MoveJ”</a:t>
            </a:r>
            <a:r>
              <a:rPr lang="zh-CN" altLang="en-US" dirty="0">
                <a:latin typeface="Calibri" pitchFamily="34" charset="0"/>
                <a:ea typeface="宋体" pitchFamily="2" charset="-122"/>
                <a:cs typeface="Times New Roman" pitchFamily="18" charset="0"/>
              </a:rPr>
              <a:t>指令</a:t>
            </a:r>
            <a:r>
              <a:rPr lang="en-US" altLang="zh-CN" dirty="0">
                <a:latin typeface="Calibri" pitchFamily="34" charset="0"/>
                <a:ea typeface="宋体" pitchFamily="2" charset="-122"/>
                <a:cs typeface="Times New Roman" pitchFamily="18" charset="0"/>
              </a:rPr>
              <a:t>,</a:t>
            </a:r>
            <a:endParaRPr lang="zh-CN" altLang="en-US" dirty="0"/>
          </a:p>
        </p:txBody>
      </p:sp>
      <p:sp>
        <p:nvSpPr>
          <p:cNvPr id="18" name="矩形 17"/>
          <p:cNvSpPr/>
          <p:nvPr/>
        </p:nvSpPr>
        <p:spPr>
          <a:xfrm>
            <a:off x="3491880" y="1763524"/>
            <a:ext cx="3236865" cy="369332"/>
          </a:xfrm>
          <a:prstGeom prst="rect">
            <a:avLst/>
          </a:prstGeom>
        </p:spPr>
        <p:txBody>
          <a:bodyPr wrap="square">
            <a:spAutoFit/>
          </a:bodyPr>
          <a:lstStyle/>
          <a:p>
            <a:r>
              <a:rPr lang="zh-CN" altLang="en-US" dirty="0" smtClean="0">
                <a:latin typeface="Calibri" pitchFamily="34" charset="0"/>
                <a:ea typeface="宋体" pitchFamily="2" charset="-122"/>
                <a:cs typeface="Times New Roman" pitchFamily="18" charset="0"/>
              </a:rPr>
              <a:t>再添加一个</a:t>
            </a:r>
            <a:r>
              <a:rPr lang="zh-CN" altLang="zh-CN" dirty="0">
                <a:latin typeface="Calibri" pitchFamily="34" charset="0"/>
                <a:ea typeface="宋体" pitchFamily="2" charset="-122"/>
                <a:cs typeface="Times New Roman" pitchFamily="18" charset="0"/>
              </a:rPr>
              <a:t>“</a:t>
            </a:r>
            <a:r>
              <a:rPr lang="en-US" altLang="zh-CN" dirty="0">
                <a:latin typeface="Calibri" pitchFamily="34" charset="0"/>
                <a:ea typeface="宋体" pitchFamily="2" charset="-122"/>
                <a:cs typeface="Times New Roman" pitchFamily="18" charset="0"/>
              </a:rPr>
              <a:t>MoveJ”</a:t>
            </a:r>
            <a:r>
              <a:rPr lang="zh-CN" altLang="en-US" dirty="0" smtClean="0">
                <a:latin typeface="Calibri" pitchFamily="34" charset="0"/>
                <a:ea typeface="宋体" pitchFamily="2" charset="-122"/>
                <a:cs typeface="Times New Roman" pitchFamily="18" charset="0"/>
              </a:rPr>
              <a:t>指令。</a:t>
            </a:r>
            <a:endParaRPr lang="zh-CN" altLang="en-US" dirty="0">
              <a:latin typeface="Calibri" pitchFamily="34" charset="0"/>
              <a:ea typeface="宋体" pitchFamily="2" charset="-122"/>
              <a:cs typeface="Times New Roman" pitchFamily="18" charset="0"/>
            </a:endParaRPr>
          </a:p>
        </p:txBody>
      </p:sp>
      <p:sp>
        <p:nvSpPr>
          <p:cNvPr id="11" name="矩形 10"/>
          <p:cNvSpPr/>
          <p:nvPr/>
        </p:nvSpPr>
        <p:spPr>
          <a:xfrm>
            <a:off x="478583" y="2206605"/>
            <a:ext cx="6901729" cy="646331"/>
          </a:xfrm>
          <a:prstGeom prst="rect">
            <a:avLst/>
          </a:prstGeom>
        </p:spPr>
        <p:txBody>
          <a:bodyPr wrap="square">
            <a:spAutoFit/>
          </a:bodyPr>
          <a:lstStyle/>
          <a:p>
            <a:pPr lvl="0" indent="304800" eaLnBrk="0" fontAlgn="base" hangingPunct="0">
              <a:spcBef>
                <a:spcPct val="0"/>
              </a:spcBef>
              <a:spcAft>
                <a:spcPct val="0"/>
              </a:spcAft>
              <a:tabLst>
                <a:tab pos="1239838" algn="l"/>
              </a:tabLst>
            </a:pPr>
            <a:r>
              <a:rPr lang="en-US" altLang="zh-CN" dirty="0">
                <a:latin typeface="Calibri" pitchFamily="34" charset="0"/>
                <a:ea typeface="宋体" pitchFamily="2" charset="-122"/>
                <a:cs typeface="Times New Roman" pitchFamily="18" charset="0"/>
              </a:rPr>
              <a:t>MoveJ p10,v1000,z50,tool0\WOBJ:=wobj0</a:t>
            </a:r>
            <a:r>
              <a:rPr lang="zh-CN" altLang="en-US" dirty="0">
                <a:latin typeface="Calibri" pitchFamily="34" charset="0"/>
                <a:ea typeface="宋体" pitchFamily="2" charset="-122"/>
                <a:cs typeface="Times New Roman" pitchFamily="18" charset="0"/>
              </a:rPr>
              <a:t>；</a:t>
            </a:r>
            <a:endParaRPr lang="zh-CN" altLang="en-US" dirty="0">
              <a:latin typeface="Arial" pitchFamily="34" charset="0"/>
              <a:ea typeface="宋体" pitchFamily="2" charset="-122"/>
              <a:cs typeface="宋体" pitchFamily="2" charset="-122"/>
            </a:endParaRPr>
          </a:p>
          <a:p>
            <a:pPr lvl="0" indent="304800" eaLnBrk="0" fontAlgn="base" hangingPunct="0">
              <a:spcBef>
                <a:spcPct val="0"/>
              </a:spcBef>
              <a:spcAft>
                <a:spcPct val="0"/>
              </a:spcAft>
              <a:tabLst>
                <a:tab pos="1239838" algn="l"/>
              </a:tabLst>
            </a:pPr>
            <a:r>
              <a:rPr lang="en-US" altLang="zh-CN" dirty="0" err="1">
                <a:latin typeface="Calibri" pitchFamily="34" charset="0"/>
                <a:ea typeface="宋体" pitchFamily="2" charset="-122"/>
                <a:cs typeface="Times New Roman" pitchFamily="18" charset="0"/>
              </a:rPr>
              <a:t>MoveJ</a:t>
            </a:r>
            <a:r>
              <a:rPr lang="en-US" altLang="zh-CN" dirty="0">
                <a:latin typeface="Calibri" pitchFamily="34" charset="0"/>
                <a:ea typeface="宋体" pitchFamily="2" charset="-122"/>
                <a:cs typeface="Times New Roman" pitchFamily="18" charset="0"/>
              </a:rPr>
              <a:t> p20,v1000,z50,tool0\WOBJ:=wobj0</a:t>
            </a:r>
            <a:r>
              <a:rPr lang="zh-CN" altLang="en-US" dirty="0">
                <a:latin typeface="Calibri" pitchFamily="34" charset="0"/>
                <a:ea typeface="宋体" pitchFamily="2" charset="-122"/>
                <a:cs typeface="Times New Roman" pitchFamily="18" charset="0"/>
              </a:rPr>
              <a:t>；</a:t>
            </a:r>
            <a:endParaRPr lang="zh-CN" altLang="en-US" dirty="0">
              <a:latin typeface="Arial" pitchFamily="34" charset="0"/>
              <a:ea typeface="宋体" pitchFamily="2" charset="-122"/>
              <a:cs typeface="宋体" pitchFamily="2" charset="-122"/>
            </a:endParaRPr>
          </a:p>
        </p:txBody>
      </p:sp>
      <p:sp>
        <p:nvSpPr>
          <p:cNvPr id="12" name="矩形 11"/>
          <p:cNvSpPr/>
          <p:nvPr/>
        </p:nvSpPr>
        <p:spPr>
          <a:xfrm>
            <a:off x="477123" y="2780928"/>
            <a:ext cx="1646605" cy="507831"/>
          </a:xfrm>
          <a:prstGeom prst="rect">
            <a:avLst/>
          </a:prstGeom>
        </p:spPr>
        <p:txBody>
          <a:bodyPr wrap="none">
            <a:spAutoFit/>
          </a:bodyPr>
          <a:lstStyle/>
          <a:p>
            <a:pPr lvl="0" indent="304800" eaLnBrk="0" fontAlgn="base" hangingPunct="0">
              <a:lnSpc>
                <a:spcPct val="150000"/>
              </a:lnSpc>
              <a:spcBef>
                <a:spcPct val="0"/>
              </a:spcBef>
              <a:spcAft>
                <a:spcPct val="0"/>
              </a:spcAft>
              <a:tabLst>
                <a:tab pos="1239838" algn="l"/>
              </a:tabLst>
            </a:pPr>
            <a:r>
              <a:rPr lang="zh-CN" altLang="en-US" dirty="0">
                <a:latin typeface="Calibri" pitchFamily="34" charset="0"/>
                <a:ea typeface="宋体" pitchFamily="2" charset="-122"/>
                <a:cs typeface="Times New Roman" pitchFamily="18" charset="0"/>
              </a:rPr>
              <a:t>指令解析：</a:t>
            </a:r>
            <a:endParaRPr lang="en-US" altLang="zh-CN" dirty="0">
              <a:latin typeface="Calibri" pitchFamily="34" charset="0"/>
              <a:ea typeface="宋体" pitchFamily="2" charset="-122"/>
              <a:cs typeface="Times New Roman" pitchFamily="18" charset="0"/>
            </a:endParaRPr>
          </a:p>
        </p:txBody>
      </p:sp>
      <p:sp>
        <p:nvSpPr>
          <p:cNvPr id="13" name="矩形 12"/>
          <p:cNvSpPr/>
          <p:nvPr/>
        </p:nvSpPr>
        <p:spPr>
          <a:xfrm>
            <a:off x="395536" y="4221088"/>
            <a:ext cx="8568952" cy="507831"/>
          </a:xfrm>
          <a:prstGeom prst="rect">
            <a:avLst/>
          </a:prstGeom>
        </p:spPr>
        <p:txBody>
          <a:bodyPr wrap="square">
            <a:spAutoFit/>
          </a:bodyPr>
          <a:lstStyle/>
          <a:p>
            <a:pPr lvl="0" indent="304800" eaLnBrk="0" fontAlgn="base" hangingPunct="0">
              <a:lnSpc>
                <a:spcPct val="150000"/>
              </a:lnSpc>
              <a:spcBef>
                <a:spcPct val="0"/>
              </a:spcBef>
              <a:spcAft>
                <a:spcPct val="0"/>
              </a:spcAft>
              <a:tabLst>
                <a:tab pos="1239838" algn="l"/>
              </a:tabLst>
            </a:pPr>
            <a:r>
              <a:rPr lang="zh-CN" altLang="en-US" dirty="0">
                <a:latin typeface="Calibri" pitchFamily="34" charset="0"/>
                <a:ea typeface="宋体" pitchFamily="2" charset="-122"/>
                <a:cs typeface="Times New Roman" pitchFamily="18" charset="0"/>
              </a:rPr>
              <a:t>定义机器人</a:t>
            </a:r>
            <a:r>
              <a:rPr lang="en-US" altLang="zh-CN" dirty="0">
                <a:latin typeface="Calibri" pitchFamily="34" charset="0"/>
                <a:ea typeface="宋体" pitchFamily="2" charset="-122"/>
                <a:cs typeface="Times New Roman" pitchFamily="18" charset="0"/>
              </a:rPr>
              <a:t>TCP</a:t>
            </a:r>
            <a:r>
              <a:rPr lang="zh-CN" altLang="en-US" dirty="0">
                <a:latin typeface="Calibri" pitchFamily="34" charset="0"/>
                <a:ea typeface="宋体" pitchFamily="2" charset="-122"/>
                <a:cs typeface="Times New Roman" pitchFamily="18" charset="0"/>
              </a:rPr>
              <a:t>的运动目标</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可以在示教器中单击“修改位置”进行修改。</a:t>
            </a:r>
            <a:endParaRPr lang="zh-CN" altLang="en-US" dirty="0">
              <a:latin typeface="Arial" pitchFamily="34" charset="0"/>
              <a:ea typeface="宋体" pitchFamily="2" charset="-122"/>
              <a:cs typeface="宋体" pitchFamily="2" charset="-122"/>
            </a:endParaRPr>
          </a:p>
        </p:txBody>
      </p:sp>
      <p:sp>
        <p:nvSpPr>
          <p:cNvPr id="14" name="矩形 13"/>
          <p:cNvSpPr/>
          <p:nvPr/>
        </p:nvSpPr>
        <p:spPr>
          <a:xfrm>
            <a:off x="410183" y="4676943"/>
            <a:ext cx="8554305" cy="1200329"/>
          </a:xfrm>
          <a:prstGeom prst="rect">
            <a:avLst/>
          </a:prstGeom>
        </p:spPr>
        <p:txBody>
          <a:bodyPr wrap="square">
            <a:spAutoFit/>
          </a:bodyPr>
          <a:lstStyle/>
          <a:p>
            <a:pPr lvl="0" indent="304800" eaLnBrk="0" fontAlgn="base" hangingPunct="0">
              <a:spcBef>
                <a:spcPct val="0"/>
              </a:spcBef>
              <a:spcAft>
                <a:spcPct val="0"/>
              </a:spcAft>
              <a:tabLst>
                <a:tab pos="1239838" algn="l"/>
              </a:tabLst>
            </a:pPr>
            <a:r>
              <a:rPr lang="zh-CN" altLang="en-US" dirty="0">
                <a:latin typeface="Calibri" pitchFamily="34" charset="0"/>
                <a:ea typeface="宋体" pitchFamily="2" charset="-122"/>
                <a:cs typeface="Times New Roman" pitchFamily="18" charset="0"/>
              </a:rPr>
              <a:t>关节运动指令适合机器人大范围运动时使用</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不容易在运动过程中出现关节铀迸入机械死点的问题。</a:t>
            </a:r>
            <a:endParaRPr lang="zh-CN" altLang="en-US" dirty="0">
              <a:latin typeface="Arial" pitchFamily="34" charset="0"/>
              <a:ea typeface="宋体" pitchFamily="2" charset="-122"/>
              <a:cs typeface="宋体" pitchFamily="2" charset="-122"/>
            </a:endParaRPr>
          </a:p>
          <a:p>
            <a:pPr lvl="0" indent="304800" eaLnBrk="0" fontAlgn="base" hangingPunct="0">
              <a:spcBef>
                <a:spcPct val="0"/>
              </a:spcBef>
              <a:spcAft>
                <a:spcPct val="0"/>
              </a:spcAft>
              <a:tabLst>
                <a:tab pos="1239838" algn="l"/>
              </a:tabLst>
            </a:pPr>
            <a:r>
              <a:rPr lang="zh-CN" altLang="en-US" dirty="0">
                <a:latin typeface="Calibri" pitchFamily="34" charset="0"/>
                <a:ea typeface="宋体" pitchFamily="2" charset="-122"/>
                <a:cs typeface="Times New Roman" pitchFamily="18" charset="0"/>
              </a:rPr>
              <a:t>关节运动指令是在对路径精度要求不高的情况下</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机器人的工具中心点</a:t>
            </a:r>
            <a:r>
              <a:rPr lang="en-US" altLang="zh-CN" dirty="0">
                <a:latin typeface="Calibri" pitchFamily="34" charset="0"/>
                <a:ea typeface="宋体" pitchFamily="2" charset="-122"/>
                <a:cs typeface="Times New Roman" pitchFamily="18" charset="0"/>
              </a:rPr>
              <a:t>TCP</a:t>
            </a:r>
            <a:r>
              <a:rPr lang="zh-CN" altLang="en-US" dirty="0">
                <a:latin typeface="Calibri" pitchFamily="34" charset="0"/>
                <a:ea typeface="宋体" pitchFamily="2" charset="-122"/>
                <a:cs typeface="Times New Roman" pitchFamily="18" charset="0"/>
              </a:rPr>
              <a:t>从一个位置移动到另一个位置</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两个位置之间的路经是不一定是直线。关节运动如图所示。</a:t>
            </a:r>
            <a:endParaRPr lang="zh-CN" altLang="en-US" dirty="0">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922420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292"/>
                                        </p:tgtEl>
                                        <p:attrNameLst>
                                          <p:attrName>style.visibility</p:attrName>
                                        </p:attrNameLst>
                                      </p:cBhvr>
                                      <p:to>
                                        <p:strVal val="visible"/>
                                      </p:to>
                                    </p:set>
                                    <p:anim calcmode="lin" valueType="num">
                                      <p:cBhvr additive="base">
                                        <p:cTn id="11" dur="500" fill="hold"/>
                                        <p:tgtEl>
                                          <p:spTgt spid="12292"/>
                                        </p:tgtEl>
                                        <p:attrNameLst>
                                          <p:attrName>ppt_x</p:attrName>
                                        </p:attrNameLst>
                                      </p:cBhvr>
                                      <p:tavLst>
                                        <p:tav tm="0">
                                          <p:val>
                                            <p:strVal val="#ppt_x"/>
                                          </p:val>
                                        </p:tav>
                                        <p:tav tm="100000">
                                          <p:val>
                                            <p:strVal val="#ppt_x"/>
                                          </p:val>
                                        </p:tav>
                                      </p:tavLst>
                                    </p:anim>
                                    <p:anim calcmode="lin" valueType="num">
                                      <p:cBhvr additive="base">
                                        <p:cTn id="12"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293"/>
                                        </p:tgtEl>
                                        <p:attrNameLst>
                                          <p:attrName>style.visibility</p:attrName>
                                        </p:attrNameLst>
                                      </p:cBhvr>
                                      <p:to>
                                        <p:strVal val="visible"/>
                                      </p:to>
                                    </p:set>
                                    <p:anim calcmode="lin" valueType="num">
                                      <p:cBhvr additive="base">
                                        <p:cTn id="21" dur="500" fill="hold"/>
                                        <p:tgtEl>
                                          <p:spTgt spid="12293"/>
                                        </p:tgtEl>
                                        <p:attrNameLst>
                                          <p:attrName>ppt_x</p:attrName>
                                        </p:attrNameLst>
                                      </p:cBhvr>
                                      <p:tavLst>
                                        <p:tav tm="0">
                                          <p:val>
                                            <p:strVal val="#ppt_x"/>
                                          </p:val>
                                        </p:tav>
                                        <p:tav tm="100000">
                                          <p:val>
                                            <p:strVal val="#ppt_x"/>
                                          </p:val>
                                        </p:tav>
                                      </p:tavLst>
                                    </p:anim>
                                    <p:anim calcmode="lin" valueType="num">
                                      <p:cBhvr additive="base">
                                        <p:cTn id="22" dur="500" fill="hold"/>
                                        <p:tgtEl>
                                          <p:spTgt spid="12293"/>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1000"/>
                                  </p:stCondLst>
                                  <p:childTnLst>
                                    <p:set>
                                      <p:cBhvr>
                                        <p:cTn id="25" dur="1" fill="hold">
                                          <p:stCondLst>
                                            <p:cond delay="0"/>
                                          </p:stCondLst>
                                        </p:cTn>
                                        <p:tgtEl>
                                          <p:spTgt spid="12294"/>
                                        </p:tgtEl>
                                        <p:attrNameLst>
                                          <p:attrName>style.visibility</p:attrName>
                                        </p:attrNameLst>
                                      </p:cBhvr>
                                      <p:to>
                                        <p:strVal val="visible"/>
                                      </p:to>
                                    </p:set>
                                    <p:anim calcmode="lin" valueType="num">
                                      <p:cBhvr additive="base">
                                        <p:cTn id="26" dur="500" fill="hold"/>
                                        <p:tgtEl>
                                          <p:spTgt spid="12294"/>
                                        </p:tgtEl>
                                        <p:attrNameLst>
                                          <p:attrName>ppt_x</p:attrName>
                                        </p:attrNameLst>
                                      </p:cBhvr>
                                      <p:tavLst>
                                        <p:tav tm="0">
                                          <p:val>
                                            <p:strVal val="#ppt_x"/>
                                          </p:val>
                                        </p:tav>
                                        <p:tav tm="100000">
                                          <p:val>
                                            <p:strVal val="#ppt_x"/>
                                          </p:val>
                                        </p:tav>
                                      </p:tavLst>
                                    </p:anim>
                                    <p:anim calcmode="lin" valueType="num">
                                      <p:cBhvr additive="base">
                                        <p:cTn id="27" dur="500" fill="hold"/>
                                        <p:tgtEl>
                                          <p:spTgt spid="12294"/>
                                        </p:tgtEl>
                                        <p:attrNameLst>
                                          <p:attrName>ppt_y</p:attrName>
                                        </p:attrNameLst>
                                      </p:cBhvr>
                                      <p:tavLst>
                                        <p:tav tm="0">
                                          <p:val>
                                            <p:strVal val="1+#ppt_h/2"/>
                                          </p:val>
                                        </p:tav>
                                        <p:tav tm="100000">
                                          <p:val>
                                            <p:strVal val="#ppt_y"/>
                                          </p:val>
                                        </p:tav>
                                      </p:tavLst>
                                    </p:anim>
                                  </p:childTnLst>
                                </p:cTn>
                              </p:par>
                              <p:par>
                                <p:cTn id="28" presetID="1" presetClass="exit" presetSubtype="0" fill="hold" nodeType="withEffect">
                                  <p:stCondLst>
                                    <p:cond delay="0"/>
                                  </p:stCondLst>
                                  <p:childTnLst>
                                    <p:set>
                                      <p:cBhvr>
                                        <p:cTn id="29" dur="1" fill="hold">
                                          <p:stCondLst>
                                            <p:cond delay="0"/>
                                          </p:stCondLst>
                                        </p:cTn>
                                        <p:tgtEl>
                                          <p:spTgt spid="12292"/>
                                        </p:tgtEl>
                                        <p:attrNameLst>
                                          <p:attrName>style.visibility</p:attrName>
                                        </p:attrNameLst>
                                      </p:cBhvr>
                                      <p:to>
                                        <p:strVal val="hidden"/>
                                      </p:to>
                                    </p:set>
                                  </p:childTnLst>
                                </p:cTn>
                              </p:par>
                            </p:childTnLst>
                          </p:cTn>
                        </p:par>
                        <p:par>
                          <p:cTn id="30" fill="hold">
                            <p:stCondLst>
                              <p:cond delay="2000"/>
                            </p:stCondLst>
                            <p:childTnLst>
                              <p:par>
                                <p:cTn id="31" presetID="1" presetClass="exit" presetSubtype="0" fill="hold" nodeType="afterEffect">
                                  <p:stCondLst>
                                    <p:cond delay="0"/>
                                  </p:stCondLst>
                                  <p:childTnLst>
                                    <p:set>
                                      <p:cBhvr>
                                        <p:cTn id="32" dur="1" fill="hold">
                                          <p:stCondLst>
                                            <p:cond delay="0"/>
                                          </p:stCondLst>
                                        </p:cTn>
                                        <p:tgtEl>
                                          <p:spTgt spid="1229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295"/>
                                        </p:tgtEl>
                                        <p:attrNameLst>
                                          <p:attrName>style.visibility</p:attrName>
                                        </p:attrNameLst>
                                      </p:cBhvr>
                                      <p:to>
                                        <p:strVal val="visible"/>
                                      </p:to>
                                    </p:set>
                                    <p:anim calcmode="lin" valueType="num">
                                      <p:cBhvr additive="base">
                                        <p:cTn id="41" dur="500" fill="hold"/>
                                        <p:tgtEl>
                                          <p:spTgt spid="12295"/>
                                        </p:tgtEl>
                                        <p:attrNameLst>
                                          <p:attrName>ppt_x</p:attrName>
                                        </p:attrNameLst>
                                      </p:cBhvr>
                                      <p:tavLst>
                                        <p:tav tm="0">
                                          <p:val>
                                            <p:strVal val="#ppt_x"/>
                                          </p:val>
                                        </p:tav>
                                        <p:tav tm="100000">
                                          <p:val>
                                            <p:strVal val="#ppt_x"/>
                                          </p:val>
                                        </p:tav>
                                      </p:tavLst>
                                    </p:anim>
                                    <p:anim calcmode="lin" valueType="num">
                                      <p:cBhvr additive="base">
                                        <p:cTn id="42" dur="500" fill="hold"/>
                                        <p:tgtEl>
                                          <p:spTgt spid="12295"/>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1" presetClass="exit" presetSubtype="0" fill="hold" nodeType="afterEffect">
                                  <p:stCondLst>
                                    <p:cond delay="0"/>
                                  </p:stCondLst>
                                  <p:childTnLst>
                                    <p:set>
                                      <p:cBhvr>
                                        <p:cTn id="45" dur="1" fill="hold">
                                          <p:stCondLst>
                                            <p:cond delay="0"/>
                                          </p:stCondLst>
                                        </p:cTn>
                                        <p:tgtEl>
                                          <p:spTgt spid="12294"/>
                                        </p:tgtEl>
                                        <p:attrNameLst>
                                          <p:attrName>style.visibility</p:attrName>
                                        </p:attrNameLst>
                                      </p:cBhvr>
                                      <p:to>
                                        <p:strVal val="hidden"/>
                                      </p:to>
                                    </p:set>
                                  </p:childTnLst>
                                </p:cTn>
                              </p:par>
                            </p:childTnLst>
                          </p:cTn>
                        </p:par>
                        <p:par>
                          <p:cTn id="46" fill="hold">
                            <p:stCondLst>
                              <p:cond delay="500"/>
                            </p:stCondLst>
                            <p:childTnLst>
                              <p:par>
                                <p:cTn id="47" presetID="2" presetClass="entr" presetSubtype="4" fill="hold" nodeType="afterEffect">
                                  <p:stCondLst>
                                    <p:cond delay="1000"/>
                                  </p:stCondLst>
                                  <p:childTnLst>
                                    <p:set>
                                      <p:cBhvr>
                                        <p:cTn id="48" dur="1" fill="hold">
                                          <p:stCondLst>
                                            <p:cond delay="0"/>
                                          </p:stCondLst>
                                        </p:cTn>
                                        <p:tgtEl>
                                          <p:spTgt spid="12296"/>
                                        </p:tgtEl>
                                        <p:attrNameLst>
                                          <p:attrName>style.visibility</p:attrName>
                                        </p:attrNameLst>
                                      </p:cBhvr>
                                      <p:to>
                                        <p:strVal val="visible"/>
                                      </p:to>
                                    </p:set>
                                    <p:anim calcmode="lin" valueType="num">
                                      <p:cBhvr additive="base">
                                        <p:cTn id="49" dur="500" fill="hold"/>
                                        <p:tgtEl>
                                          <p:spTgt spid="12296"/>
                                        </p:tgtEl>
                                        <p:attrNameLst>
                                          <p:attrName>ppt_x</p:attrName>
                                        </p:attrNameLst>
                                      </p:cBhvr>
                                      <p:tavLst>
                                        <p:tav tm="0">
                                          <p:val>
                                            <p:strVal val="#ppt_x"/>
                                          </p:val>
                                        </p:tav>
                                        <p:tav tm="100000">
                                          <p:val>
                                            <p:strVal val="#ppt_x"/>
                                          </p:val>
                                        </p:tav>
                                      </p:tavLst>
                                    </p:anim>
                                    <p:anim calcmode="lin" valueType="num">
                                      <p:cBhvr additive="base">
                                        <p:cTn id="50" dur="500" fill="hold"/>
                                        <p:tgtEl>
                                          <p:spTgt spid="1229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2297"/>
                                        </p:tgtEl>
                                        <p:attrNameLst>
                                          <p:attrName>style.visibility</p:attrName>
                                        </p:attrNameLst>
                                      </p:cBhvr>
                                      <p:to>
                                        <p:strVal val="visible"/>
                                      </p:to>
                                    </p:set>
                                    <p:anim calcmode="lin" valueType="num">
                                      <p:cBhvr additive="base">
                                        <p:cTn id="59" dur="500" fill="hold"/>
                                        <p:tgtEl>
                                          <p:spTgt spid="12297"/>
                                        </p:tgtEl>
                                        <p:attrNameLst>
                                          <p:attrName>ppt_x</p:attrName>
                                        </p:attrNameLst>
                                      </p:cBhvr>
                                      <p:tavLst>
                                        <p:tav tm="0">
                                          <p:val>
                                            <p:strVal val="#ppt_x"/>
                                          </p:val>
                                        </p:tav>
                                        <p:tav tm="100000">
                                          <p:val>
                                            <p:strVal val="#ppt_x"/>
                                          </p:val>
                                        </p:tav>
                                      </p:tavLst>
                                    </p:anim>
                                    <p:anim calcmode="lin" valueType="num">
                                      <p:cBhvr additive="base">
                                        <p:cTn id="60" dur="500" fill="hold"/>
                                        <p:tgtEl>
                                          <p:spTgt spid="12297"/>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1" presetClass="exit" presetSubtype="0" fill="hold" nodeType="afterEffect">
                                  <p:stCondLst>
                                    <p:cond delay="0"/>
                                  </p:stCondLst>
                                  <p:childTnLst>
                                    <p:set>
                                      <p:cBhvr>
                                        <p:cTn id="63" dur="1" fill="hold">
                                          <p:stCondLst>
                                            <p:cond delay="0"/>
                                          </p:stCondLst>
                                        </p:cTn>
                                        <p:tgtEl>
                                          <p:spTgt spid="12295"/>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1229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12297"/>
                                        </p:tgtEl>
                                        <p:attrNameLst>
                                          <p:attrName>style.visibility</p:attrName>
                                        </p:attrNameLst>
                                      </p:cBhvr>
                                      <p:to>
                                        <p:strVal val="hidden"/>
                                      </p:to>
                                    </p:set>
                                  </p:childTnLst>
                                </p:cTn>
                              </p:par>
                              <p:par>
                                <p:cTn id="70" presetID="2" presetClass="entr" presetSubtype="4"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additive="base">
                                        <p:cTn id="72" dur="500" fill="hold"/>
                                        <p:tgtEl>
                                          <p:spTgt spid="11"/>
                                        </p:tgtEl>
                                        <p:attrNameLst>
                                          <p:attrName>ppt_x</p:attrName>
                                        </p:attrNameLst>
                                      </p:cBhvr>
                                      <p:tavLst>
                                        <p:tav tm="0">
                                          <p:val>
                                            <p:strVal val="#ppt_x"/>
                                          </p:val>
                                        </p:tav>
                                        <p:tav tm="100000">
                                          <p:val>
                                            <p:strVal val="#ppt_x"/>
                                          </p:val>
                                        </p:tav>
                                      </p:tavLst>
                                    </p:anim>
                                    <p:anim calcmode="lin" valueType="num">
                                      <p:cBhvr additive="base">
                                        <p:cTn id="7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500" fill="hold"/>
                                        <p:tgtEl>
                                          <p:spTgt spid="12"/>
                                        </p:tgtEl>
                                        <p:attrNameLst>
                                          <p:attrName>ppt_x</p:attrName>
                                        </p:attrNameLst>
                                      </p:cBhvr>
                                      <p:tavLst>
                                        <p:tav tm="0">
                                          <p:val>
                                            <p:strVal val="#ppt_x"/>
                                          </p:val>
                                        </p:tav>
                                        <p:tav tm="100000">
                                          <p:val>
                                            <p:strVal val="#ppt_x"/>
                                          </p:val>
                                        </p:tav>
                                      </p:tavLst>
                                    </p:anim>
                                    <p:anim calcmode="lin" valueType="num">
                                      <p:cBhvr additive="base">
                                        <p:cTn id="79" dur="500" fill="hold"/>
                                        <p:tgtEl>
                                          <p:spTgt spid="12"/>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5"/>
                                        </p:tgtEl>
                                        <p:attrNameLst>
                                          <p:attrName>style.visibility</p:attrName>
                                        </p:attrNameLst>
                                      </p:cBhvr>
                                      <p:to>
                                        <p:strVal val="visible"/>
                                      </p:to>
                                    </p:set>
                                    <p:anim calcmode="lin" valueType="num">
                                      <p:cBhvr additive="base">
                                        <p:cTn id="82" dur="500" fill="hold"/>
                                        <p:tgtEl>
                                          <p:spTgt spid="5"/>
                                        </p:tgtEl>
                                        <p:attrNameLst>
                                          <p:attrName>ppt_x</p:attrName>
                                        </p:attrNameLst>
                                      </p:cBhvr>
                                      <p:tavLst>
                                        <p:tav tm="0">
                                          <p:val>
                                            <p:strVal val="#ppt_x"/>
                                          </p:val>
                                        </p:tav>
                                        <p:tav tm="100000">
                                          <p:val>
                                            <p:strVal val="#ppt_x"/>
                                          </p:val>
                                        </p:tav>
                                      </p:tavLst>
                                    </p:anim>
                                    <p:anim calcmode="lin" valueType="num">
                                      <p:cBhvr additive="base">
                                        <p:cTn id="83" dur="500" fill="hold"/>
                                        <p:tgtEl>
                                          <p:spTgt spid="5"/>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13"/>
                                        </p:tgtEl>
                                        <p:attrNameLst>
                                          <p:attrName>style.visibility</p:attrName>
                                        </p:attrNameLst>
                                      </p:cBhvr>
                                      <p:to>
                                        <p:strVal val="visible"/>
                                      </p:to>
                                    </p:set>
                                    <p:anim calcmode="lin" valueType="num">
                                      <p:cBhvr additive="base">
                                        <p:cTn id="86" dur="500" fill="hold"/>
                                        <p:tgtEl>
                                          <p:spTgt spid="13"/>
                                        </p:tgtEl>
                                        <p:attrNameLst>
                                          <p:attrName>ppt_x</p:attrName>
                                        </p:attrNameLst>
                                      </p:cBhvr>
                                      <p:tavLst>
                                        <p:tav tm="0">
                                          <p:val>
                                            <p:strVal val="#ppt_x"/>
                                          </p:val>
                                        </p:tav>
                                        <p:tav tm="100000">
                                          <p:val>
                                            <p:strVal val="#ppt_x"/>
                                          </p:val>
                                        </p:tav>
                                      </p:tavLst>
                                    </p:anim>
                                    <p:anim calcmode="lin" valueType="num">
                                      <p:cBhvr additive="base">
                                        <p:cTn id="8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14"/>
                                        </p:tgtEl>
                                        <p:attrNameLst>
                                          <p:attrName>style.visibility</p:attrName>
                                        </p:attrNameLst>
                                      </p:cBhvr>
                                      <p:to>
                                        <p:strVal val="visible"/>
                                      </p:to>
                                    </p:set>
                                    <p:anim calcmode="lin" valueType="num">
                                      <p:cBhvr additive="base">
                                        <p:cTn id="92" dur="500" fill="hold"/>
                                        <p:tgtEl>
                                          <p:spTgt spid="14"/>
                                        </p:tgtEl>
                                        <p:attrNameLst>
                                          <p:attrName>ppt_x</p:attrName>
                                        </p:attrNameLst>
                                      </p:cBhvr>
                                      <p:tavLst>
                                        <p:tav tm="0">
                                          <p:val>
                                            <p:strVal val="#ppt_x"/>
                                          </p:val>
                                        </p:tav>
                                        <p:tav tm="100000">
                                          <p:val>
                                            <p:strVal val="#ppt_x"/>
                                          </p:val>
                                        </p:tav>
                                      </p:tavLst>
                                    </p:anim>
                                    <p:anim calcmode="lin" valueType="num">
                                      <p:cBhvr additive="base">
                                        <p:cTn id="93" dur="500" fill="hold"/>
                                        <p:tgtEl>
                                          <p:spTgt spid="14"/>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12289"/>
                                        </p:tgtEl>
                                        <p:attrNameLst>
                                          <p:attrName>style.visibility</p:attrName>
                                        </p:attrNameLst>
                                      </p:cBhvr>
                                      <p:to>
                                        <p:strVal val="visible"/>
                                      </p:to>
                                    </p:set>
                                    <p:anim calcmode="lin" valueType="num">
                                      <p:cBhvr additive="base">
                                        <p:cTn id="96" dur="500" fill="hold"/>
                                        <p:tgtEl>
                                          <p:spTgt spid="12289"/>
                                        </p:tgtEl>
                                        <p:attrNameLst>
                                          <p:attrName>ppt_x</p:attrName>
                                        </p:attrNameLst>
                                      </p:cBhvr>
                                      <p:tavLst>
                                        <p:tav tm="0">
                                          <p:val>
                                            <p:strVal val="#ppt_x"/>
                                          </p:val>
                                        </p:tav>
                                        <p:tav tm="100000">
                                          <p:val>
                                            <p:strVal val="#ppt_x"/>
                                          </p:val>
                                        </p:tav>
                                      </p:tavLst>
                                    </p:anim>
                                    <p:anim calcmode="lin" valueType="num">
                                      <p:cBhvr additive="base">
                                        <p:cTn id="97" dur="500" fill="hold"/>
                                        <p:tgtEl>
                                          <p:spTgt spid="122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18" grpId="0"/>
      <p:bldP spid="11" grpId="0"/>
      <p:bldP spid="12" grpId="0"/>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1383" y="980728"/>
            <a:ext cx="3288529" cy="461665"/>
          </a:xfrm>
          <a:prstGeom prst="rect">
            <a:avLst/>
          </a:prstGeom>
        </p:spPr>
        <p:txBody>
          <a:bodyPr wrap="none">
            <a:spAutoFit/>
          </a:bodyPr>
          <a:lstStyle/>
          <a:p>
            <a:r>
              <a:rPr lang="zh-CN"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线性运动</a:t>
            </a:r>
            <a:r>
              <a:rPr lang="en-US"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(MoveL)</a:t>
            </a:r>
            <a:r>
              <a:rPr lang="zh-CN"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应用</a:t>
            </a:r>
            <a:endPar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endParaRPr>
          </a:p>
        </p:txBody>
      </p:sp>
      <p:graphicFrame>
        <p:nvGraphicFramePr>
          <p:cNvPr id="5" name="表格 4"/>
          <p:cNvGraphicFramePr>
            <a:graphicFrameLocks noGrp="1"/>
          </p:cNvGraphicFramePr>
          <p:nvPr>
            <p:extLst>
              <p:ext uri="{D42A27DB-BD31-4B8C-83A1-F6EECF244321}">
                <p14:modId xmlns:p14="http://schemas.microsoft.com/office/powerpoint/2010/main" val="1495669451"/>
              </p:ext>
            </p:extLst>
          </p:nvPr>
        </p:nvGraphicFramePr>
        <p:xfrm>
          <a:off x="1968842" y="2756912"/>
          <a:ext cx="5411470" cy="960120"/>
        </p:xfrm>
        <a:graphic>
          <a:graphicData uri="http://schemas.openxmlformats.org/drawingml/2006/table">
            <a:tbl>
              <a:tblPr firstRow="1" firstCol="1" bandRow="1">
                <a:tableStyleId>{5C22544A-7EE6-4342-B048-85BDC9FD1C3A}</a:tableStyleId>
              </a:tblPr>
              <a:tblGrid>
                <a:gridCol w="1508760"/>
                <a:gridCol w="3902710"/>
              </a:tblGrid>
              <a:tr h="0">
                <a:tc>
                  <a:txBody>
                    <a:bodyPr/>
                    <a:lstStyle/>
                    <a:p>
                      <a:pPr indent="200025" algn="just">
                        <a:spcAft>
                          <a:spcPts val="0"/>
                        </a:spcAft>
                        <a:tabLst>
                          <a:tab pos="1240155" algn="l"/>
                        </a:tabLst>
                      </a:pPr>
                      <a:r>
                        <a:rPr lang="zh-CN" sz="1050" kern="100" dirty="0">
                          <a:effectLst/>
                        </a:rPr>
                        <a:t>参</a:t>
                      </a:r>
                      <a:r>
                        <a:rPr lang="en-US" sz="1050" kern="100" dirty="0">
                          <a:effectLst/>
                        </a:rPr>
                        <a:t>   </a:t>
                      </a:r>
                      <a:r>
                        <a:rPr lang="zh-CN" sz="1050" kern="100" dirty="0">
                          <a:effectLst/>
                        </a:rPr>
                        <a:t>数</a:t>
                      </a:r>
                      <a:endParaRPr lang="zh-CN" sz="1050" kern="100" dirty="0">
                        <a:effectLst/>
                        <a:latin typeface="Calibri"/>
                        <a:ea typeface="宋体"/>
                        <a:cs typeface="Times New Roman"/>
                      </a:endParaRPr>
                    </a:p>
                  </a:txBody>
                  <a:tcPr marL="68580" marR="68580" marT="0" marB="0"/>
                </a:tc>
                <a:tc>
                  <a:txBody>
                    <a:bodyPr/>
                    <a:lstStyle/>
                    <a:p>
                      <a:pPr algn="ctr">
                        <a:spcAft>
                          <a:spcPts val="0"/>
                        </a:spcAft>
                        <a:tabLst>
                          <a:tab pos="1240155" algn="l"/>
                        </a:tabLst>
                      </a:pPr>
                      <a:r>
                        <a:rPr lang="zh-CN" sz="1050" kern="100">
                          <a:effectLst/>
                        </a:rPr>
                        <a:t>含</a:t>
                      </a:r>
                      <a:r>
                        <a:rPr lang="en-US" sz="1050" kern="100">
                          <a:effectLst/>
                        </a:rPr>
                        <a:t>   </a:t>
                      </a:r>
                      <a:r>
                        <a:rPr lang="zh-CN" sz="1050" kern="100">
                          <a:effectLst/>
                        </a:rPr>
                        <a:t>义</a:t>
                      </a:r>
                      <a:endParaRPr lang="zh-CN" sz="1050" kern="100">
                        <a:effectLst/>
                        <a:latin typeface="Calibri"/>
                        <a:ea typeface="宋体"/>
                        <a:cs typeface="Times New Roman"/>
                      </a:endParaRPr>
                    </a:p>
                  </a:txBody>
                  <a:tcPr marL="68580" marR="68580" marT="0" marB="0"/>
                </a:tc>
              </a:tr>
              <a:tr h="0">
                <a:tc>
                  <a:txBody>
                    <a:bodyPr/>
                    <a:lstStyle/>
                    <a:p>
                      <a:pPr indent="266700" algn="just">
                        <a:spcAft>
                          <a:spcPts val="0"/>
                        </a:spcAft>
                        <a:tabLst>
                          <a:tab pos="1371600" algn="r"/>
                        </a:tabLst>
                      </a:pPr>
                      <a:r>
                        <a:rPr lang="en-US" sz="1050" kern="100" dirty="0" smtClean="0">
                          <a:effectLst/>
                        </a:rPr>
                        <a:t>p30</a:t>
                      </a:r>
                      <a:r>
                        <a:rPr lang="en-US" sz="1050" kern="100" dirty="0">
                          <a:effectLst/>
                        </a:rPr>
                        <a:t>	</a:t>
                      </a:r>
                      <a:endParaRPr lang="zh-CN" sz="1050" kern="100" dirty="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a:effectLst/>
                        </a:rPr>
                        <a:t>目标点位置数据</a:t>
                      </a:r>
                      <a:endParaRPr lang="zh-CN" sz="1050" kern="10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v1000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运动速度</a:t>
                      </a:r>
                      <a:r>
                        <a:rPr lang="zh-CN" sz="1050" kern="100" dirty="0" smtClean="0">
                          <a:effectLst/>
                        </a:rPr>
                        <a:t>数据</a:t>
                      </a:r>
                      <a:r>
                        <a:rPr lang="en-US" altLang="zh-CN" sz="1050" kern="100" dirty="0" smtClean="0">
                          <a:effectLst/>
                        </a:rPr>
                        <a:t>,</a:t>
                      </a:r>
                      <a:r>
                        <a:rPr lang="en-US" sz="1050" kern="100" dirty="0" smtClean="0">
                          <a:effectLst/>
                        </a:rPr>
                        <a:t>1000mm/s</a:t>
                      </a:r>
                      <a:endParaRPr lang="zh-CN" sz="1050" kern="100" dirty="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z50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转弯区数据</a:t>
                      </a:r>
                      <a:endParaRPr lang="zh-CN" sz="1050" kern="100" dirty="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tool0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a:effectLst/>
                        </a:rPr>
                        <a:t>工具坐标数据</a:t>
                      </a:r>
                      <a:endParaRPr lang="zh-CN" sz="1050" kern="10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wobj0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工件坐标数据</a:t>
                      </a:r>
                      <a:endParaRPr lang="zh-CN" sz="1050" kern="100" dirty="0">
                        <a:effectLst/>
                        <a:latin typeface="Calibri"/>
                        <a:ea typeface="宋体"/>
                        <a:cs typeface="Times New Roman"/>
                      </a:endParaRPr>
                    </a:p>
                  </a:txBody>
                  <a:tcPr marL="68580" marR="68580" marT="0" marB="0"/>
                </a:tc>
              </a:tr>
            </a:tbl>
          </a:graphicData>
        </a:graphic>
      </p:graphicFrame>
      <p:sp>
        <p:nvSpPr>
          <p:cNvPr id="7" name="Rectangle 3"/>
          <p:cNvSpPr>
            <a:spLocks noChangeArrowheads="1"/>
          </p:cNvSpPr>
          <p:nvPr/>
        </p:nvSpPr>
        <p:spPr bwMode="auto">
          <a:xfrm>
            <a:off x="1485900" y="459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205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3310" y1="78099" x2="3356" y2="96694"/>
                        <a14:foregroundMark x1="66782" y1="68388" x2="66551" y2="42975"/>
                        <a14:foregroundMark x1="75810" y1="98967" x2="97454" y2="8471"/>
                        <a14:foregroundMark x1="74884" y1="1240" x2="92130" y2="86983"/>
                        <a14:foregroundMark x1="87847" y1="88843" x2="71528" y2="39463"/>
                        <a14:foregroundMark x1="82755" y1="91116" x2="74537" y2="71074"/>
                        <a14:foregroundMark x1="77662" y1="64050" x2="77315" y2="18388"/>
                        <a14:foregroundMark x1="90278" y1="4339" x2="96528" y2="9711"/>
                        <a14:foregroundMark x1="11574" y1="95661" x2="14236" y2="84711"/>
                        <a14:backgroundMark x1="92014" y1="1446" x2="92014" y2="1446"/>
                      </a14:backgroundRemoval>
                    </a14:imgEffect>
                  </a14:imgLayer>
                </a14:imgProps>
              </a:ext>
              <a:ext uri="{28A0092B-C50C-407E-A947-70E740481C1C}">
                <a14:useLocalDpi xmlns:a14="http://schemas.microsoft.com/office/drawing/2010/main" val="0"/>
              </a:ext>
            </a:extLst>
          </a:blip>
          <a:srcRect/>
          <a:stretch>
            <a:fillRect/>
          </a:stretch>
        </p:blipFill>
        <p:spPr bwMode="auto">
          <a:xfrm>
            <a:off x="3095836" y="2295088"/>
            <a:ext cx="3437486" cy="19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75463" y1="8264" x2="5671" y2="3099"/>
                        <a14:foregroundMark x1="3935" y1="95248" x2="82407" y2="93595"/>
                        <a14:foregroundMark x1="70949" y1="3512" x2="74306" y2="5579"/>
                        <a14:foregroundMark x1="90856" y1="5785" x2="97569" y2="9917"/>
                        <a14:foregroundMark x1="14120" y1="6198" x2="2315" y2="6198"/>
                        <a14:backgroundMark x1="96181" y1="2479" x2="96181" y2="2479"/>
                        <a14:backgroundMark x1="86574" y1="826" x2="86574" y2="826"/>
                      </a14:backgroundRemoval>
                    </a14:imgEffect>
                  </a14:imgLayer>
                </a14:imgProps>
              </a:ext>
              <a:ext uri="{28A0092B-C50C-407E-A947-70E740481C1C}">
                <a14:useLocalDpi xmlns:a14="http://schemas.microsoft.com/office/drawing/2010/main" val="0"/>
              </a:ext>
            </a:extLst>
          </a:blip>
          <a:srcRect/>
          <a:stretch>
            <a:fillRect/>
          </a:stretch>
        </p:blipFill>
        <p:spPr bwMode="auto">
          <a:xfrm>
            <a:off x="3100560" y="2280647"/>
            <a:ext cx="3437486" cy="19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39552" y="1409001"/>
            <a:ext cx="6264696" cy="507831"/>
          </a:xfrm>
          <a:prstGeom prst="rect">
            <a:avLst/>
          </a:prstGeom>
        </p:spPr>
        <p:txBody>
          <a:bodyPr wrap="square">
            <a:spAutoFit/>
          </a:bodyPr>
          <a:lstStyle/>
          <a:p>
            <a:pPr lvl="0" indent="304800" fontAlgn="base">
              <a:lnSpc>
                <a:spcPct val="150000"/>
              </a:lnSpc>
              <a:spcBef>
                <a:spcPct val="0"/>
              </a:spcBef>
              <a:spcAft>
                <a:spcPct val="0"/>
              </a:spcAft>
              <a:tabLst>
                <a:tab pos="1239838" algn="l"/>
              </a:tabLst>
            </a:pPr>
            <a:r>
              <a:rPr lang="zh-CN" altLang="zh-CN" dirty="0">
                <a:latin typeface="Calibri" pitchFamily="34" charset="0"/>
                <a:ea typeface="宋体" pitchFamily="2" charset="-122"/>
                <a:cs typeface="Times New Roman" pitchFamily="18" charset="0"/>
              </a:rPr>
              <a:t>点击 “添加指令”菜单</a:t>
            </a:r>
            <a:r>
              <a:rPr lang="en-US" altLang="zh-CN" dirty="0">
                <a:latin typeface="Calibri" pitchFamily="34" charset="0"/>
                <a:ea typeface="宋体" pitchFamily="2" charset="-122"/>
                <a:cs typeface="Times New Roman" pitchFamily="18" charset="0"/>
              </a:rPr>
              <a:t>,</a:t>
            </a:r>
            <a:r>
              <a:rPr lang="zh-CN" altLang="zh-CN" dirty="0">
                <a:latin typeface="Calibri" pitchFamily="34" charset="0"/>
                <a:ea typeface="宋体" pitchFamily="2" charset="-122"/>
                <a:cs typeface="Times New Roman" pitchFamily="18" charset="0"/>
              </a:rPr>
              <a:t>选择“</a:t>
            </a:r>
            <a:r>
              <a:rPr lang="en-US" altLang="zh-CN" dirty="0">
                <a:latin typeface="Calibri" pitchFamily="34" charset="0"/>
                <a:ea typeface="宋体" pitchFamily="2" charset="-122"/>
                <a:cs typeface="Times New Roman" pitchFamily="18" charset="0"/>
              </a:rPr>
              <a:t>MoveL”</a:t>
            </a:r>
            <a:r>
              <a:rPr lang="zh-CN" altLang="en-US" dirty="0">
                <a:latin typeface="Calibri" pitchFamily="34" charset="0"/>
                <a:ea typeface="宋体" pitchFamily="2" charset="-122"/>
                <a:cs typeface="Times New Roman" pitchFamily="18" charset="0"/>
              </a:rPr>
              <a:t>指令。</a:t>
            </a:r>
            <a:endParaRPr lang="zh-CN" altLang="en-US" dirty="0">
              <a:latin typeface="Arial" pitchFamily="34" charset="0"/>
              <a:ea typeface="宋体" pitchFamily="2" charset="-122"/>
              <a:cs typeface="宋体" pitchFamily="2" charset="-122"/>
            </a:endParaRPr>
          </a:p>
        </p:txBody>
      </p:sp>
      <p:sp>
        <p:nvSpPr>
          <p:cNvPr id="3" name="矩形 2"/>
          <p:cNvSpPr/>
          <p:nvPr/>
        </p:nvSpPr>
        <p:spPr>
          <a:xfrm>
            <a:off x="557808" y="1772816"/>
            <a:ext cx="5238328" cy="507831"/>
          </a:xfrm>
          <a:prstGeom prst="rect">
            <a:avLst/>
          </a:prstGeom>
        </p:spPr>
        <p:txBody>
          <a:bodyPr wrap="square">
            <a:spAutoFit/>
          </a:bodyPr>
          <a:lstStyle/>
          <a:p>
            <a:pPr lvl="0" indent="304800" eaLnBrk="0" fontAlgn="base" hangingPunct="0">
              <a:lnSpc>
                <a:spcPct val="150000"/>
              </a:lnSpc>
              <a:spcBef>
                <a:spcPct val="0"/>
              </a:spcBef>
              <a:spcAft>
                <a:spcPct val="0"/>
              </a:spcAft>
              <a:tabLst>
                <a:tab pos="1239838" algn="l"/>
              </a:tabLst>
            </a:pPr>
            <a:r>
              <a:rPr lang="en-US" altLang="zh-CN" dirty="0">
                <a:latin typeface="Calibri" pitchFamily="34" charset="0"/>
                <a:ea typeface="宋体" pitchFamily="2" charset="-122"/>
                <a:cs typeface="Times New Roman" pitchFamily="18" charset="0"/>
              </a:rPr>
              <a:t>MoveL p30,v1000,z50,tool0\WOBJ:=wobj0</a:t>
            </a:r>
            <a:r>
              <a:rPr lang="zh-CN" altLang="en-US" dirty="0">
                <a:latin typeface="Calibri" pitchFamily="34" charset="0"/>
                <a:ea typeface="宋体" pitchFamily="2" charset="-122"/>
                <a:cs typeface="Times New Roman" pitchFamily="18" charset="0"/>
              </a:rPr>
              <a:t>；</a:t>
            </a:r>
            <a:endParaRPr lang="zh-CN" altLang="en-US" dirty="0">
              <a:latin typeface="Arial" pitchFamily="34" charset="0"/>
              <a:ea typeface="宋体" pitchFamily="2" charset="-122"/>
              <a:cs typeface="宋体" pitchFamily="2" charset="-122"/>
            </a:endParaRPr>
          </a:p>
        </p:txBody>
      </p:sp>
      <p:sp>
        <p:nvSpPr>
          <p:cNvPr id="8" name="矩形 7"/>
          <p:cNvSpPr/>
          <p:nvPr/>
        </p:nvSpPr>
        <p:spPr>
          <a:xfrm>
            <a:off x="539552" y="2204864"/>
            <a:ext cx="1646605" cy="507831"/>
          </a:xfrm>
          <a:prstGeom prst="rect">
            <a:avLst/>
          </a:prstGeom>
        </p:spPr>
        <p:txBody>
          <a:bodyPr wrap="none">
            <a:spAutoFit/>
          </a:bodyPr>
          <a:lstStyle/>
          <a:p>
            <a:pPr lvl="0" indent="304800" eaLnBrk="0" fontAlgn="base" hangingPunct="0">
              <a:lnSpc>
                <a:spcPct val="150000"/>
              </a:lnSpc>
              <a:spcBef>
                <a:spcPct val="0"/>
              </a:spcBef>
              <a:spcAft>
                <a:spcPct val="0"/>
              </a:spcAft>
              <a:tabLst>
                <a:tab pos="1239838" algn="l"/>
              </a:tabLst>
            </a:pPr>
            <a:r>
              <a:rPr lang="zh-CN" altLang="en-US" dirty="0">
                <a:latin typeface="Calibri" pitchFamily="34" charset="0"/>
                <a:ea typeface="宋体" pitchFamily="2" charset="-122"/>
                <a:cs typeface="Times New Roman" pitchFamily="18" charset="0"/>
              </a:rPr>
              <a:t>指令解析：</a:t>
            </a:r>
            <a:endParaRPr lang="en-US" altLang="zh-CN" dirty="0">
              <a:latin typeface="Calibri" pitchFamily="34" charset="0"/>
              <a:ea typeface="宋体" pitchFamily="2" charset="-122"/>
              <a:cs typeface="Times New Roman" pitchFamily="18" charset="0"/>
            </a:endParaRPr>
          </a:p>
        </p:txBody>
      </p:sp>
      <p:sp>
        <p:nvSpPr>
          <p:cNvPr id="9" name="矩形 8"/>
          <p:cNvSpPr/>
          <p:nvPr/>
        </p:nvSpPr>
        <p:spPr>
          <a:xfrm>
            <a:off x="539552" y="3713257"/>
            <a:ext cx="7758608" cy="507831"/>
          </a:xfrm>
          <a:prstGeom prst="rect">
            <a:avLst/>
          </a:prstGeom>
        </p:spPr>
        <p:txBody>
          <a:bodyPr wrap="square">
            <a:spAutoFit/>
          </a:bodyPr>
          <a:lstStyle/>
          <a:p>
            <a:pPr lvl="0" indent="304800" eaLnBrk="0" fontAlgn="base" hangingPunct="0">
              <a:lnSpc>
                <a:spcPct val="150000"/>
              </a:lnSpc>
              <a:spcBef>
                <a:spcPct val="0"/>
              </a:spcBef>
              <a:spcAft>
                <a:spcPct val="0"/>
              </a:spcAft>
              <a:tabLst>
                <a:tab pos="1239838" algn="l"/>
              </a:tabLst>
            </a:pPr>
            <a:r>
              <a:rPr lang="zh-CN" altLang="en-US" dirty="0">
                <a:latin typeface="Calibri" pitchFamily="34" charset="0"/>
                <a:ea typeface="宋体" pitchFamily="2" charset="-122"/>
                <a:cs typeface="Times New Roman" pitchFamily="18" charset="0"/>
              </a:rPr>
              <a:t>定义机器人</a:t>
            </a:r>
            <a:r>
              <a:rPr lang="en-US" altLang="zh-CN" dirty="0">
                <a:latin typeface="Calibri" pitchFamily="34" charset="0"/>
                <a:ea typeface="宋体" pitchFamily="2" charset="-122"/>
                <a:cs typeface="Times New Roman" pitchFamily="18" charset="0"/>
              </a:rPr>
              <a:t>TCP</a:t>
            </a:r>
            <a:r>
              <a:rPr lang="zh-CN" altLang="en-US" dirty="0">
                <a:latin typeface="Calibri" pitchFamily="34" charset="0"/>
                <a:ea typeface="宋体" pitchFamily="2" charset="-122"/>
                <a:cs typeface="Times New Roman" pitchFamily="18" charset="0"/>
              </a:rPr>
              <a:t>的运动目标</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可以在示教器中单击“修改位置”进行修改。</a:t>
            </a:r>
            <a:endParaRPr lang="zh-CN" altLang="en-US" dirty="0">
              <a:latin typeface="Arial" pitchFamily="34" charset="0"/>
              <a:ea typeface="宋体" pitchFamily="2" charset="-122"/>
              <a:cs typeface="宋体" pitchFamily="2" charset="-122"/>
            </a:endParaRPr>
          </a:p>
        </p:txBody>
      </p:sp>
      <p:sp>
        <p:nvSpPr>
          <p:cNvPr id="10" name="矩形 9"/>
          <p:cNvSpPr/>
          <p:nvPr/>
        </p:nvSpPr>
        <p:spPr>
          <a:xfrm>
            <a:off x="539552" y="4366845"/>
            <a:ext cx="8550054" cy="646331"/>
          </a:xfrm>
          <a:prstGeom prst="rect">
            <a:avLst/>
          </a:prstGeom>
        </p:spPr>
        <p:txBody>
          <a:bodyPr wrap="square">
            <a:spAutoFit/>
          </a:bodyPr>
          <a:lstStyle/>
          <a:p>
            <a:pPr lvl="0" indent="304800" eaLnBrk="0" fontAlgn="base" hangingPunct="0">
              <a:spcBef>
                <a:spcPct val="0"/>
              </a:spcBef>
              <a:spcAft>
                <a:spcPct val="0"/>
              </a:spcAft>
              <a:tabLst>
                <a:tab pos="1239838" algn="l"/>
              </a:tabLst>
            </a:pPr>
            <a:r>
              <a:rPr lang="zh-CN" altLang="en-US" dirty="0">
                <a:latin typeface="Calibri" pitchFamily="34" charset="0"/>
                <a:ea typeface="宋体" pitchFamily="2" charset="-122"/>
                <a:cs typeface="Times New Roman" pitchFamily="18" charset="0"/>
              </a:rPr>
              <a:t>线性运动是机器人的</a:t>
            </a:r>
            <a:r>
              <a:rPr lang="en-US" altLang="zh-CN" dirty="0">
                <a:latin typeface="Calibri" pitchFamily="34" charset="0"/>
                <a:ea typeface="宋体" pitchFamily="2" charset="-122"/>
                <a:cs typeface="Times New Roman" pitchFamily="18" charset="0"/>
              </a:rPr>
              <a:t>TCP</a:t>
            </a:r>
            <a:r>
              <a:rPr lang="zh-CN" altLang="en-US" dirty="0">
                <a:latin typeface="Calibri" pitchFamily="34" charset="0"/>
                <a:ea typeface="宋体" pitchFamily="2" charset="-122"/>
                <a:cs typeface="Times New Roman" pitchFamily="18" charset="0"/>
              </a:rPr>
              <a:t>从起点到终点之间的路径始终保持为直线</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一般如焊接、涂胶等应用对路径要求高的场合使用此指令。线性运动示意图如图所示。</a:t>
            </a:r>
            <a:endParaRPr lang="zh-CN" altLang="en-US" dirty="0">
              <a:latin typeface="Arial" pitchFamily="34" charset="0"/>
              <a:ea typeface="宋体" pitchFamily="2" charset="-122"/>
              <a:cs typeface="宋体" pitchFamily="2" charset="-122"/>
            </a:endParaRPr>
          </a:p>
        </p:txBody>
      </p:sp>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08" y="5505028"/>
            <a:ext cx="3124200" cy="87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070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1000"/>
                                  </p:stCondLst>
                                  <p:childTnLst>
                                    <p:set>
                                      <p:cBhvr>
                                        <p:cTn id="15" dur="1" fill="hold">
                                          <p:stCondLst>
                                            <p:cond delay="0"/>
                                          </p:stCondLst>
                                        </p:cTn>
                                        <p:tgtEl>
                                          <p:spTgt spid="2051"/>
                                        </p:tgtEl>
                                        <p:attrNameLst>
                                          <p:attrName>style.visibility</p:attrName>
                                        </p:attrNameLst>
                                      </p:cBhvr>
                                      <p:to>
                                        <p:strVal val="visible"/>
                                      </p:to>
                                    </p:set>
                                    <p:anim calcmode="lin" valueType="num">
                                      <p:cBhvr additive="base">
                                        <p:cTn id="16" dur="500" fill="hold"/>
                                        <p:tgtEl>
                                          <p:spTgt spid="2051"/>
                                        </p:tgtEl>
                                        <p:attrNameLst>
                                          <p:attrName>ppt_x</p:attrName>
                                        </p:attrNameLst>
                                      </p:cBhvr>
                                      <p:tavLst>
                                        <p:tav tm="0">
                                          <p:val>
                                            <p:strVal val="#ppt_x"/>
                                          </p:val>
                                        </p:tav>
                                        <p:tav tm="100000">
                                          <p:val>
                                            <p:strVal val="#ppt_x"/>
                                          </p:val>
                                        </p:tav>
                                      </p:tavLst>
                                    </p:anim>
                                    <p:anim calcmode="lin" valueType="num">
                                      <p:cBhvr additive="base">
                                        <p:cTn id="17" dur="500" fill="hold"/>
                                        <p:tgtEl>
                                          <p:spTgt spid="2051"/>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1" presetClass="exit" presetSubtype="0" fill="hold" nodeType="afterEffect">
                                  <p:stCondLst>
                                    <p:cond delay="0"/>
                                  </p:stCondLst>
                                  <p:childTnLst>
                                    <p:set>
                                      <p:cBhvr>
                                        <p:cTn id="20" dur="1" fill="hold">
                                          <p:stCondLst>
                                            <p:cond delay="0"/>
                                          </p:stCondLst>
                                        </p:cTn>
                                        <p:tgtEl>
                                          <p:spTgt spid="205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205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ppt_x"/>
                                          </p:val>
                                        </p:tav>
                                        <p:tav tm="100000">
                                          <p:val>
                                            <p:strVal val="#ppt_x"/>
                                          </p:val>
                                        </p:tav>
                                      </p:tavLst>
                                    </p:anim>
                                    <p:anim calcmode="lin" valueType="num">
                                      <p:cBhvr additive="base">
                                        <p:cTn id="39" dur="500" fill="hold"/>
                                        <p:tgtEl>
                                          <p:spTgt spid="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ppt_x"/>
                                          </p:val>
                                        </p:tav>
                                        <p:tav tm="100000">
                                          <p:val>
                                            <p:strVal val="#ppt_x"/>
                                          </p:val>
                                        </p:tav>
                                      </p:tavLst>
                                    </p:anim>
                                    <p:anim calcmode="lin" valueType="num">
                                      <p:cBhvr additive="base">
                                        <p:cTn id="4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ppt_x"/>
                                          </p:val>
                                        </p:tav>
                                        <p:tav tm="100000">
                                          <p:val>
                                            <p:strVal val="#ppt_x"/>
                                          </p:val>
                                        </p:tav>
                                      </p:tavLst>
                                    </p:anim>
                                    <p:anim calcmode="lin" valueType="num">
                                      <p:cBhvr additive="base">
                                        <p:cTn id="49" dur="500" fill="hold"/>
                                        <p:tgtEl>
                                          <p:spTgt spid="10"/>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052"/>
                                        </p:tgtEl>
                                        <p:attrNameLst>
                                          <p:attrName>style.visibility</p:attrName>
                                        </p:attrNameLst>
                                      </p:cBhvr>
                                      <p:to>
                                        <p:strVal val="visible"/>
                                      </p:to>
                                    </p:set>
                                    <p:anim calcmode="lin" valueType="num">
                                      <p:cBhvr additive="base">
                                        <p:cTn id="52" dur="500" fill="hold"/>
                                        <p:tgtEl>
                                          <p:spTgt spid="2052"/>
                                        </p:tgtEl>
                                        <p:attrNameLst>
                                          <p:attrName>ppt_x</p:attrName>
                                        </p:attrNameLst>
                                      </p:cBhvr>
                                      <p:tavLst>
                                        <p:tav tm="0">
                                          <p:val>
                                            <p:strVal val="#ppt_x"/>
                                          </p:val>
                                        </p:tav>
                                        <p:tav tm="100000">
                                          <p:val>
                                            <p:strVal val="#ppt_x"/>
                                          </p:val>
                                        </p:tav>
                                      </p:tavLst>
                                    </p:anim>
                                    <p:anim calcmode="lin" valueType="num">
                                      <p:cBhvr additive="base">
                                        <p:cTn id="5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2761" y="980728"/>
            <a:ext cx="3407151" cy="461665"/>
          </a:xfrm>
          <a:prstGeom prst="rect">
            <a:avLst/>
          </a:prstGeom>
        </p:spPr>
        <p:txBody>
          <a:bodyPr wrap="none">
            <a:spAutoFit/>
          </a:bodyPr>
          <a:lstStyle/>
          <a:p>
            <a:r>
              <a:rPr lang="en-US"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 </a:t>
            </a:r>
            <a:r>
              <a:rPr lang="zh-CN"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圆弧运动</a:t>
            </a:r>
            <a:r>
              <a:rPr lang="en-US"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a:t>
            </a:r>
            <a:r>
              <a:rPr lang="en-US" altLang="zh-CN" sz="2400" b="1" dirty="0" err="1">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MoveC</a:t>
            </a:r>
            <a:r>
              <a:rPr lang="en-US"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a:t>
            </a:r>
            <a:r>
              <a:rPr lang="zh-CN"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应用</a:t>
            </a:r>
            <a:endPar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endParaRPr>
          </a:p>
        </p:txBody>
      </p:sp>
      <p:graphicFrame>
        <p:nvGraphicFramePr>
          <p:cNvPr id="5" name="表格 4"/>
          <p:cNvGraphicFramePr>
            <a:graphicFrameLocks noGrp="1"/>
          </p:cNvGraphicFramePr>
          <p:nvPr>
            <p:extLst>
              <p:ext uri="{D42A27DB-BD31-4B8C-83A1-F6EECF244321}">
                <p14:modId xmlns:p14="http://schemas.microsoft.com/office/powerpoint/2010/main" val="3112817886"/>
              </p:ext>
            </p:extLst>
          </p:nvPr>
        </p:nvGraphicFramePr>
        <p:xfrm>
          <a:off x="1752818" y="2682106"/>
          <a:ext cx="5411470" cy="1250950"/>
        </p:xfrm>
        <a:graphic>
          <a:graphicData uri="http://schemas.openxmlformats.org/drawingml/2006/table">
            <a:tbl>
              <a:tblPr firstRow="1" firstCol="1" bandRow="1">
                <a:tableStyleId>{5C22544A-7EE6-4342-B048-85BDC9FD1C3A}</a:tableStyleId>
              </a:tblPr>
              <a:tblGrid>
                <a:gridCol w="1508760"/>
                <a:gridCol w="3902710"/>
              </a:tblGrid>
              <a:tr h="187325">
                <a:tc>
                  <a:txBody>
                    <a:bodyPr/>
                    <a:lstStyle/>
                    <a:p>
                      <a:pPr indent="200025" algn="just">
                        <a:spcAft>
                          <a:spcPts val="0"/>
                        </a:spcAft>
                        <a:tabLst>
                          <a:tab pos="1240155" algn="l"/>
                        </a:tabLst>
                      </a:pPr>
                      <a:r>
                        <a:rPr lang="zh-CN" sz="1050" kern="100" dirty="0">
                          <a:effectLst/>
                        </a:rPr>
                        <a:t>参</a:t>
                      </a:r>
                      <a:r>
                        <a:rPr lang="en-US" sz="1050" kern="100" dirty="0">
                          <a:effectLst/>
                        </a:rPr>
                        <a:t>   </a:t>
                      </a:r>
                      <a:r>
                        <a:rPr lang="zh-CN" sz="1050" kern="100" dirty="0">
                          <a:effectLst/>
                        </a:rPr>
                        <a:t>数</a:t>
                      </a:r>
                      <a:endParaRPr lang="zh-CN" sz="1050" kern="100" dirty="0">
                        <a:effectLst/>
                        <a:latin typeface="Calibri"/>
                        <a:ea typeface="宋体"/>
                        <a:cs typeface="Times New Roman"/>
                      </a:endParaRPr>
                    </a:p>
                  </a:txBody>
                  <a:tcPr marL="68580" marR="68580" marT="0" marB="0"/>
                </a:tc>
                <a:tc>
                  <a:txBody>
                    <a:bodyPr/>
                    <a:lstStyle/>
                    <a:p>
                      <a:pPr algn="ctr">
                        <a:spcAft>
                          <a:spcPts val="0"/>
                        </a:spcAft>
                        <a:tabLst>
                          <a:tab pos="1240155" algn="l"/>
                        </a:tabLst>
                      </a:pPr>
                      <a:r>
                        <a:rPr lang="zh-CN" sz="1050" kern="100">
                          <a:effectLst/>
                        </a:rPr>
                        <a:t>含</a:t>
                      </a:r>
                      <a:r>
                        <a:rPr lang="en-US" sz="1050" kern="100">
                          <a:effectLst/>
                        </a:rPr>
                        <a:t>   </a:t>
                      </a:r>
                      <a:r>
                        <a:rPr lang="zh-CN" sz="1050" kern="100">
                          <a:effectLst/>
                        </a:rPr>
                        <a:t>义</a:t>
                      </a:r>
                      <a:endParaRPr lang="zh-CN" sz="1050" kern="100">
                        <a:effectLst/>
                        <a:latin typeface="Calibri"/>
                        <a:ea typeface="宋体"/>
                        <a:cs typeface="Times New Roman"/>
                      </a:endParaRPr>
                    </a:p>
                  </a:txBody>
                  <a:tcPr marL="68580" marR="68580" marT="0" marB="0"/>
                </a:tc>
              </a:tr>
              <a:tr h="236855">
                <a:tc>
                  <a:txBody>
                    <a:bodyPr/>
                    <a:lstStyle/>
                    <a:p>
                      <a:pPr indent="266700" algn="just">
                        <a:spcAft>
                          <a:spcPts val="0"/>
                        </a:spcAft>
                        <a:tabLst>
                          <a:tab pos="1240155" algn="l"/>
                        </a:tabLst>
                      </a:pPr>
                      <a:r>
                        <a:rPr lang="en-US" sz="1050" kern="100" dirty="0" smtClean="0">
                          <a:effectLst/>
                        </a:rPr>
                        <a:t>p30</a:t>
                      </a:r>
                      <a:endParaRPr lang="zh-CN" sz="1050" kern="100" dirty="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圆弧的第一个点</a:t>
                      </a:r>
                      <a:endParaRPr lang="zh-CN" sz="1050" kern="100" dirty="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dirty="0" smtClean="0">
                          <a:effectLst/>
                        </a:rPr>
                        <a:t>P40</a:t>
                      </a:r>
                      <a:endParaRPr lang="zh-CN" sz="1050" kern="100" dirty="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a:effectLst/>
                        </a:rPr>
                        <a:t>圆弧的第二个点</a:t>
                      </a:r>
                      <a:endParaRPr lang="zh-CN" sz="1050" kern="10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dirty="0" smtClean="0">
                          <a:effectLst/>
                        </a:rPr>
                        <a:t>P50</a:t>
                      </a:r>
                      <a:endParaRPr lang="zh-CN" sz="1050" kern="100" dirty="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a:effectLst/>
                        </a:rPr>
                        <a:t>圆弧的第三个点</a:t>
                      </a:r>
                      <a:endParaRPr lang="zh-CN" sz="1050" kern="100">
                        <a:effectLst/>
                        <a:latin typeface="Calibri"/>
                        <a:ea typeface="宋体"/>
                        <a:cs typeface="Times New Roman"/>
                      </a:endParaRPr>
                    </a:p>
                  </a:txBody>
                  <a:tcPr marL="68580" marR="68580" marT="0" marB="0"/>
                </a:tc>
              </a:tr>
              <a:tr h="186690">
                <a:tc>
                  <a:txBody>
                    <a:bodyPr/>
                    <a:lstStyle/>
                    <a:p>
                      <a:pPr indent="266700" algn="just">
                        <a:spcAft>
                          <a:spcPts val="0"/>
                        </a:spcAft>
                        <a:tabLst>
                          <a:tab pos="1240155" algn="l"/>
                        </a:tabLst>
                      </a:pPr>
                      <a:r>
                        <a:rPr lang="en-US" sz="1050" kern="100">
                          <a:effectLst/>
                        </a:rPr>
                        <a:t>fine/z1</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转弯区数据</a:t>
                      </a:r>
                      <a:endParaRPr lang="zh-CN" sz="1050" kern="100" dirty="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dirty="0">
                          <a:effectLst/>
                        </a:rPr>
                        <a:t>Tool0</a:t>
                      </a:r>
                      <a:endParaRPr lang="zh-CN" sz="1050" kern="100" dirty="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工具坐标数据</a:t>
                      </a:r>
                      <a:endParaRPr lang="zh-CN" sz="1050" kern="100" dirty="0">
                        <a:effectLst/>
                        <a:latin typeface="Calibri"/>
                        <a:ea typeface="宋体"/>
                        <a:cs typeface="Times New Roman"/>
                      </a:endParaRPr>
                    </a:p>
                  </a:txBody>
                  <a:tcPr marL="68580" marR="68580" marT="0" marB="0"/>
                </a:tc>
              </a:tr>
              <a:tr h="0">
                <a:tc>
                  <a:txBody>
                    <a:bodyPr/>
                    <a:lstStyle/>
                    <a:p>
                      <a:pPr indent="266700" algn="just">
                        <a:spcAft>
                          <a:spcPts val="0"/>
                        </a:spcAft>
                        <a:tabLst>
                          <a:tab pos="1240155" algn="l"/>
                        </a:tabLst>
                      </a:pPr>
                      <a:r>
                        <a:rPr lang="en-US" sz="1050" kern="100">
                          <a:effectLst/>
                        </a:rPr>
                        <a:t>Wobj0</a:t>
                      </a:r>
                      <a:endParaRPr lang="zh-CN" sz="1050" kern="100">
                        <a:effectLst/>
                        <a:latin typeface="Calibri"/>
                        <a:ea typeface="宋体"/>
                        <a:cs typeface="Times New Roman"/>
                      </a:endParaRPr>
                    </a:p>
                  </a:txBody>
                  <a:tcPr marL="68580" marR="68580" marT="0" marB="0"/>
                </a:tc>
                <a:tc>
                  <a:txBody>
                    <a:bodyPr/>
                    <a:lstStyle/>
                    <a:p>
                      <a:pPr indent="266700" algn="just">
                        <a:spcAft>
                          <a:spcPts val="0"/>
                        </a:spcAft>
                        <a:tabLst>
                          <a:tab pos="1240155" algn="l"/>
                        </a:tabLst>
                      </a:pPr>
                      <a:r>
                        <a:rPr lang="zh-CN" sz="1050" kern="100" dirty="0">
                          <a:effectLst/>
                        </a:rPr>
                        <a:t>工件坐标数据</a:t>
                      </a:r>
                      <a:endParaRPr lang="zh-CN" sz="1050" kern="100" dirty="0">
                        <a:effectLst/>
                        <a:latin typeface="Calibri"/>
                        <a:ea typeface="宋体"/>
                        <a:cs typeface="Times New Roman"/>
                      </a:endParaRPr>
                    </a:p>
                  </a:txBody>
                  <a:tcPr marL="68580" marR="68580" marT="0" marB="0"/>
                </a:tc>
              </a:tr>
            </a:tbl>
          </a:graphicData>
        </a:graphic>
      </p:graphicFrame>
      <p:sp>
        <p:nvSpPr>
          <p:cNvPr id="7" name="Rectangle 3"/>
          <p:cNvSpPr>
            <a:spLocks noChangeArrowheads="1"/>
          </p:cNvSpPr>
          <p:nvPr/>
        </p:nvSpPr>
        <p:spPr bwMode="auto">
          <a:xfrm>
            <a:off x="1485900" y="4856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239838" algn="l"/>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4098"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6134" y1="96281" x2="6134" y2="96281"/>
                        <a14:foregroundMark x1="75694" y1="98554" x2="96644" y2="8264"/>
                        <a14:foregroundMark x1="75463" y1="1860" x2="88310" y2="88636"/>
                        <a14:foregroundMark x1="77431" y1="37603" x2="82060" y2="87603"/>
                        <a14:foregroundMark x1="79745" y1="83471" x2="76736" y2="68182"/>
                        <a14:foregroundMark x1="91551" y1="10744" x2="90741" y2="6198"/>
                        <a14:foregroundMark x1="97801" y1="15909" x2="97801" y2="15909"/>
                        <a14:foregroundMark x1="97801" y1="15909" x2="97801" y2="15909"/>
                        <a14:foregroundMark x1="97338" y1="14256" x2="94097" y2="7231"/>
                        <a14:foregroundMark x1="96065" y1="6198" x2="96065" y2="6198"/>
                        <a14:foregroundMark x1="95023" y1="6198" x2="95023" y2="6198"/>
                        <a14:foregroundMark x1="94907" y1="6612" x2="94907" y2="6612"/>
                        <a14:backgroundMark x1="94444" y1="3512" x2="94444" y2="3512"/>
                      </a14:backgroundRemoval>
                    </a14:imgEffect>
                  </a14:imgLayer>
                </a14:imgProps>
              </a:ext>
              <a:ext uri="{28A0092B-C50C-407E-A947-70E740481C1C}">
                <a14:useLocalDpi xmlns:a14="http://schemas.microsoft.com/office/drawing/2010/main" val="0"/>
              </a:ext>
            </a:extLst>
          </a:blip>
          <a:srcRect/>
          <a:stretch>
            <a:fillRect/>
          </a:stretch>
        </p:blipFill>
        <p:spPr bwMode="auto">
          <a:xfrm>
            <a:off x="2824457" y="2214156"/>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9954" y1="15083" x2="59259" y2="3512"/>
                        <a14:foregroundMark x1="75810" y1="10950" x2="1042" y2="620"/>
                        <a14:foregroundMark x1="76620" y1="19215" x2="3009" y2="17355"/>
                        <a14:foregroundMark x1="1505" y1="87397" x2="72569" y2="97521"/>
                        <a14:foregroundMark x1="74421" y1="85744" x2="36806" y2="84711"/>
                        <a14:foregroundMark x1="92245" y1="7645" x2="96412" y2="12397"/>
                        <a14:foregroundMark x1="94444" y1="17769" x2="96644" y2="10950"/>
                        <a14:backgroundMark x1="93287" y1="1653" x2="93287" y2="1653"/>
                        <a14:backgroundMark x1="86227" y1="826" x2="86227" y2="826"/>
                        <a14:backgroundMark x1="99074" y1="74587" x2="99074" y2="74587"/>
                      </a14:backgroundRemoval>
                    </a14:imgEffect>
                  </a14:imgLayer>
                </a14:imgProps>
              </a:ext>
              <a:ext uri="{28A0092B-C50C-407E-A947-70E740481C1C}">
                <a14:useLocalDpi xmlns:a14="http://schemas.microsoft.com/office/drawing/2010/main" val="0"/>
              </a:ext>
            </a:extLst>
          </a:blip>
          <a:srcRect/>
          <a:stretch>
            <a:fillRect/>
          </a:stretch>
        </p:blipFill>
        <p:spPr bwMode="auto">
          <a:xfrm>
            <a:off x="2824457" y="2236108"/>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633850" y="1477650"/>
            <a:ext cx="8186622" cy="369332"/>
          </a:xfrm>
          <a:prstGeom prst="rect">
            <a:avLst/>
          </a:prstGeom>
        </p:spPr>
        <p:txBody>
          <a:bodyPr wrap="square">
            <a:spAutoFit/>
          </a:bodyPr>
          <a:lstStyle/>
          <a:p>
            <a:r>
              <a:rPr lang="zh-CN" altLang="zh-CN" dirty="0">
                <a:latin typeface="Calibri" pitchFamily="34" charset="0"/>
                <a:ea typeface="宋体" pitchFamily="2" charset="-122"/>
                <a:cs typeface="Times New Roman" pitchFamily="18" charset="0"/>
              </a:rPr>
              <a:t>点击 “添加指令”菜单</a:t>
            </a:r>
            <a:r>
              <a:rPr lang="en-US" altLang="zh-CN" dirty="0">
                <a:latin typeface="Calibri" pitchFamily="34" charset="0"/>
                <a:ea typeface="宋体" pitchFamily="2" charset="-122"/>
                <a:cs typeface="Times New Roman" pitchFamily="18" charset="0"/>
              </a:rPr>
              <a:t>,</a:t>
            </a:r>
            <a:r>
              <a:rPr lang="zh-CN" altLang="zh-CN" dirty="0">
                <a:latin typeface="Calibri" pitchFamily="34" charset="0"/>
                <a:ea typeface="宋体" pitchFamily="2" charset="-122"/>
                <a:cs typeface="Times New Roman" pitchFamily="18" charset="0"/>
              </a:rPr>
              <a:t>选择“</a:t>
            </a:r>
            <a:r>
              <a:rPr lang="en-US" altLang="zh-CN" dirty="0" err="1">
                <a:latin typeface="Calibri" pitchFamily="34" charset="0"/>
                <a:ea typeface="宋体" pitchFamily="2" charset="-122"/>
                <a:cs typeface="Times New Roman" pitchFamily="18" charset="0"/>
              </a:rPr>
              <a:t>MoveC</a:t>
            </a:r>
            <a:r>
              <a:rPr lang="en-US" altLang="zh-CN" dirty="0">
                <a:latin typeface="Calibri" pitchFamily="34" charset="0"/>
                <a:ea typeface="宋体" pitchFamily="2" charset="-122"/>
                <a:cs typeface="Times New Roman" pitchFamily="18" charset="0"/>
              </a:rPr>
              <a:t>”</a:t>
            </a:r>
            <a:r>
              <a:rPr lang="zh-CN" altLang="en-US" dirty="0" smtClean="0">
                <a:latin typeface="Calibri" pitchFamily="34" charset="0"/>
                <a:ea typeface="宋体" pitchFamily="2" charset="-122"/>
                <a:cs typeface="Times New Roman" pitchFamily="18" charset="0"/>
              </a:rPr>
              <a:t>指令</a:t>
            </a:r>
            <a:r>
              <a:rPr lang="zh-CN" altLang="en-US" dirty="0">
                <a:latin typeface="Calibri" pitchFamily="34" charset="0"/>
                <a:ea typeface="宋体" pitchFamily="2" charset="-122"/>
                <a:cs typeface="Times New Roman" pitchFamily="18" charset="0"/>
              </a:rPr>
              <a:t>。</a:t>
            </a:r>
            <a:endParaRPr lang="zh-CN" altLang="en-US" dirty="0"/>
          </a:p>
        </p:txBody>
      </p:sp>
      <p:sp>
        <p:nvSpPr>
          <p:cNvPr id="9" name="矩形 8"/>
          <p:cNvSpPr/>
          <p:nvPr/>
        </p:nvSpPr>
        <p:spPr>
          <a:xfrm>
            <a:off x="323528" y="1844824"/>
            <a:ext cx="5414283" cy="369332"/>
          </a:xfrm>
          <a:prstGeom prst="rect">
            <a:avLst/>
          </a:prstGeom>
        </p:spPr>
        <p:txBody>
          <a:bodyPr wrap="square">
            <a:spAutoFit/>
          </a:bodyPr>
          <a:lstStyle/>
          <a:p>
            <a:pPr indent="304800" eaLnBrk="0" fontAlgn="base" hangingPunct="0">
              <a:spcBef>
                <a:spcPct val="0"/>
              </a:spcBef>
              <a:spcAft>
                <a:spcPct val="0"/>
              </a:spcAft>
              <a:tabLst>
                <a:tab pos="1239838" algn="l"/>
              </a:tabLst>
            </a:pPr>
            <a:r>
              <a:rPr lang="en-US" altLang="zh-CN" dirty="0" err="1">
                <a:latin typeface="Calibri" pitchFamily="34" charset="0"/>
                <a:ea typeface="宋体" pitchFamily="2" charset="-122"/>
                <a:cs typeface="Times New Roman" pitchFamily="18" charset="0"/>
              </a:rPr>
              <a:t>MoveC</a:t>
            </a:r>
            <a:r>
              <a:rPr lang="en-US" altLang="zh-CN" dirty="0">
                <a:latin typeface="Calibri" pitchFamily="34" charset="0"/>
                <a:ea typeface="宋体" pitchFamily="2" charset="-122"/>
                <a:cs typeface="Times New Roman" pitchFamily="18" charset="0"/>
              </a:rPr>
              <a:t> p40,p50,v1000,z1,tool0\WOBJ:=wobj0</a:t>
            </a:r>
            <a:r>
              <a:rPr lang="zh-CN" altLang="en-US" dirty="0">
                <a:latin typeface="Calibri" pitchFamily="34" charset="0"/>
                <a:ea typeface="宋体" pitchFamily="2" charset="-122"/>
                <a:cs typeface="Times New Roman" pitchFamily="18" charset="0"/>
              </a:rPr>
              <a:t>；</a:t>
            </a:r>
            <a:endParaRPr lang="zh-CN" altLang="en-US" dirty="0">
              <a:latin typeface="Arial" pitchFamily="34" charset="0"/>
              <a:ea typeface="宋体" pitchFamily="2" charset="-122"/>
              <a:cs typeface="宋体" pitchFamily="2" charset="-122"/>
            </a:endParaRPr>
          </a:p>
        </p:txBody>
      </p:sp>
      <p:sp>
        <p:nvSpPr>
          <p:cNvPr id="10" name="矩形 9"/>
          <p:cNvSpPr/>
          <p:nvPr/>
        </p:nvSpPr>
        <p:spPr>
          <a:xfrm>
            <a:off x="323528" y="2276872"/>
            <a:ext cx="4572000" cy="369332"/>
          </a:xfrm>
          <a:prstGeom prst="rect">
            <a:avLst/>
          </a:prstGeom>
        </p:spPr>
        <p:txBody>
          <a:bodyPr>
            <a:spAutoFit/>
          </a:bodyPr>
          <a:lstStyle/>
          <a:p>
            <a:pPr indent="304800" eaLnBrk="0" fontAlgn="base" hangingPunct="0">
              <a:spcBef>
                <a:spcPct val="0"/>
              </a:spcBef>
              <a:spcAft>
                <a:spcPct val="0"/>
              </a:spcAft>
              <a:tabLst>
                <a:tab pos="1239838" algn="l"/>
              </a:tabLst>
            </a:pPr>
            <a:r>
              <a:rPr lang="zh-CN" altLang="en-US" dirty="0" smtClean="0">
                <a:latin typeface="Calibri" pitchFamily="34" charset="0"/>
                <a:ea typeface="宋体" pitchFamily="2" charset="-122"/>
                <a:cs typeface="Times New Roman" pitchFamily="18" charset="0"/>
              </a:rPr>
              <a:t>指令</a:t>
            </a:r>
            <a:r>
              <a:rPr lang="zh-CN" altLang="en-US" dirty="0">
                <a:latin typeface="Calibri" pitchFamily="34" charset="0"/>
                <a:ea typeface="宋体" pitchFamily="2" charset="-122"/>
                <a:cs typeface="Times New Roman" pitchFamily="18" charset="0"/>
              </a:rPr>
              <a:t>解析：</a:t>
            </a:r>
            <a:endParaRPr lang="en-US" altLang="zh-CN" dirty="0">
              <a:latin typeface="Calibri" pitchFamily="34" charset="0"/>
              <a:ea typeface="宋体" pitchFamily="2" charset="-122"/>
              <a:cs typeface="Times New Roman" pitchFamily="18" charset="0"/>
            </a:endParaRPr>
          </a:p>
        </p:txBody>
      </p:sp>
      <p:sp>
        <p:nvSpPr>
          <p:cNvPr id="11" name="矩形 10"/>
          <p:cNvSpPr/>
          <p:nvPr/>
        </p:nvSpPr>
        <p:spPr>
          <a:xfrm>
            <a:off x="395536" y="4078813"/>
            <a:ext cx="8064896" cy="369332"/>
          </a:xfrm>
          <a:prstGeom prst="rect">
            <a:avLst/>
          </a:prstGeom>
        </p:spPr>
        <p:txBody>
          <a:bodyPr wrap="square">
            <a:spAutoFit/>
          </a:bodyPr>
          <a:lstStyle/>
          <a:p>
            <a:pPr lvl="0" indent="304800" eaLnBrk="0" fontAlgn="base" hangingPunct="0">
              <a:spcBef>
                <a:spcPct val="0"/>
              </a:spcBef>
              <a:spcAft>
                <a:spcPct val="0"/>
              </a:spcAft>
              <a:tabLst>
                <a:tab pos="1239838" algn="l"/>
              </a:tabLst>
            </a:pPr>
            <a:r>
              <a:rPr lang="zh-CN" altLang="en-US" dirty="0">
                <a:latin typeface="Calibri" pitchFamily="34" charset="0"/>
                <a:ea typeface="宋体" pitchFamily="2" charset="-122"/>
                <a:cs typeface="Times New Roman" pitchFamily="18" charset="0"/>
              </a:rPr>
              <a:t>定义机器人</a:t>
            </a:r>
            <a:r>
              <a:rPr lang="en-US" altLang="zh-CN" dirty="0">
                <a:latin typeface="Calibri" pitchFamily="34" charset="0"/>
                <a:ea typeface="宋体" pitchFamily="2" charset="-122"/>
                <a:cs typeface="Times New Roman" pitchFamily="18" charset="0"/>
              </a:rPr>
              <a:t>TCP</a:t>
            </a:r>
            <a:r>
              <a:rPr lang="zh-CN" altLang="en-US" dirty="0">
                <a:latin typeface="Calibri" pitchFamily="34" charset="0"/>
                <a:ea typeface="宋体" pitchFamily="2" charset="-122"/>
                <a:cs typeface="Times New Roman" pitchFamily="18" charset="0"/>
              </a:rPr>
              <a:t>的运动目标</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可以在示教器中单击“修改位置”进行修改。</a:t>
            </a:r>
            <a:endParaRPr lang="zh-CN" altLang="en-US" dirty="0">
              <a:latin typeface="Arial" pitchFamily="34" charset="0"/>
              <a:ea typeface="宋体" pitchFamily="2" charset="-122"/>
              <a:cs typeface="宋体" pitchFamily="2" charset="-122"/>
            </a:endParaRPr>
          </a:p>
        </p:txBody>
      </p:sp>
      <p:sp>
        <p:nvSpPr>
          <p:cNvPr id="12" name="矩形 11"/>
          <p:cNvSpPr/>
          <p:nvPr/>
        </p:nvSpPr>
        <p:spPr>
          <a:xfrm>
            <a:off x="395536" y="4581128"/>
            <a:ext cx="9252520" cy="954107"/>
          </a:xfrm>
          <a:prstGeom prst="rect">
            <a:avLst/>
          </a:prstGeom>
        </p:spPr>
        <p:txBody>
          <a:bodyPr wrap="square">
            <a:spAutoFit/>
          </a:bodyPr>
          <a:lstStyle/>
          <a:p>
            <a:pPr lvl="0" indent="304800" eaLnBrk="0" fontAlgn="base" hangingPunct="0">
              <a:spcBef>
                <a:spcPct val="0"/>
              </a:spcBef>
              <a:spcAft>
                <a:spcPct val="0"/>
              </a:spcAft>
              <a:tabLst>
                <a:tab pos="1239838" algn="l"/>
              </a:tabLst>
            </a:pPr>
            <a:r>
              <a:rPr lang="zh-CN" altLang="en-US" dirty="0">
                <a:latin typeface="Calibri" pitchFamily="34" charset="0"/>
                <a:ea typeface="宋体" pitchFamily="2" charset="-122"/>
                <a:cs typeface="Times New Roman" pitchFamily="18" charset="0"/>
              </a:rPr>
              <a:t>圆弧路径是在机器人可到达的空间围内定义三个位置点</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第一个点是圆弧的起点</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第二个点用于圆弧的曲率</a:t>
            </a:r>
            <a:r>
              <a:rPr lang="en-US" altLang="zh-CN" dirty="0">
                <a:latin typeface="Calibri" pitchFamily="34" charset="0"/>
                <a:ea typeface="宋体" pitchFamily="2" charset="-122"/>
                <a:cs typeface="Times New Roman" pitchFamily="18" charset="0"/>
              </a:rPr>
              <a:t>,</a:t>
            </a:r>
            <a:r>
              <a:rPr lang="zh-CN" altLang="en-US" dirty="0">
                <a:latin typeface="Calibri" pitchFamily="34" charset="0"/>
                <a:ea typeface="宋体" pitchFamily="2" charset="-122"/>
                <a:cs typeface="Times New Roman" pitchFamily="18" charset="0"/>
              </a:rPr>
              <a:t>第三个点是圆弧的终点。圆弧运动示意图如图所示。</a:t>
            </a:r>
            <a:endParaRPr lang="zh-CN" altLang="en-US" dirty="0">
              <a:latin typeface="Arial" pitchFamily="34" charset="0"/>
              <a:ea typeface="宋体" pitchFamily="2" charset="-122"/>
              <a:cs typeface="宋体" pitchFamily="2" charset="-122"/>
            </a:endParaRPr>
          </a:p>
          <a:p>
            <a:pPr lvl="0" indent="304800" eaLnBrk="0" fontAlgn="base" hangingPunct="0">
              <a:spcBef>
                <a:spcPct val="0"/>
              </a:spcBef>
              <a:spcAft>
                <a:spcPct val="0"/>
              </a:spcAft>
              <a:tabLst>
                <a:tab pos="1239838" algn="l"/>
              </a:tabLst>
            </a:pPr>
            <a:endParaRPr lang="zh-CN" altLang="en-US" sz="2000" dirty="0">
              <a:latin typeface="Arial" pitchFamily="34" charset="0"/>
              <a:ea typeface="宋体" pitchFamily="2" charset="-122"/>
              <a:cs typeface="宋体" pitchFamily="2" charset="-122"/>
            </a:endParaRPr>
          </a:p>
        </p:txBody>
      </p:sp>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0339" y="5301208"/>
            <a:ext cx="3013258" cy="1224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380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additive="base">
                                        <p:cTn id="11" dur="500" fill="hold"/>
                                        <p:tgtEl>
                                          <p:spTgt spid="4098"/>
                                        </p:tgtEl>
                                        <p:attrNameLst>
                                          <p:attrName>ppt_x</p:attrName>
                                        </p:attrNameLst>
                                      </p:cBhvr>
                                      <p:tavLst>
                                        <p:tav tm="0">
                                          <p:val>
                                            <p:strVal val="#ppt_x"/>
                                          </p:val>
                                        </p:tav>
                                        <p:tav tm="100000">
                                          <p:val>
                                            <p:strVal val="#ppt_x"/>
                                          </p:val>
                                        </p:tav>
                                      </p:tavLst>
                                    </p:anim>
                                    <p:anim calcmode="lin" valueType="num">
                                      <p:cBhvr additive="base">
                                        <p:cTn id="12" dur="500" fill="hold"/>
                                        <p:tgtEl>
                                          <p:spTgt spid="409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1000"/>
                                  </p:stCondLst>
                                  <p:childTnLst>
                                    <p:set>
                                      <p:cBhvr>
                                        <p:cTn id="15" dur="1" fill="hold">
                                          <p:stCondLst>
                                            <p:cond delay="0"/>
                                          </p:stCondLst>
                                        </p:cTn>
                                        <p:tgtEl>
                                          <p:spTgt spid="4099"/>
                                        </p:tgtEl>
                                        <p:attrNameLst>
                                          <p:attrName>style.visibility</p:attrName>
                                        </p:attrNameLst>
                                      </p:cBhvr>
                                      <p:to>
                                        <p:strVal val="visible"/>
                                      </p:to>
                                    </p:set>
                                    <p:anim calcmode="lin" valueType="num">
                                      <p:cBhvr additive="base">
                                        <p:cTn id="16" dur="500" fill="hold"/>
                                        <p:tgtEl>
                                          <p:spTgt spid="4099"/>
                                        </p:tgtEl>
                                        <p:attrNameLst>
                                          <p:attrName>ppt_x</p:attrName>
                                        </p:attrNameLst>
                                      </p:cBhvr>
                                      <p:tavLst>
                                        <p:tav tm="0">
                                          <p:val>
                                            <p:strVal val="#ppt_x"/>
                                          </p:val>
                                        </p:tav>
                                        <p:tav tm="100000">
                                          <p:val>
                                            <p:strVal val="#ppt_x"/>
                                          </p:val>
                                        </p:tav>
                                      </p:tavLst>
                                    </p:anim>
                                    <p:anim calcmode="lin" valueType="num">
                                      <p:cBhvr additive="base">
                                        <p:cTn id="17" dur="500" fill="hold"/>
                                        <p:tgtEl>
                                          <p:spTgt spid="4099"/>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1" presetClass="exit" presetSubtype="0" fill="hold" nodeType="afterEffect">
                                  <p:stCondLst>
                                    <p:cond delay="0"/>
                                  </p:stCondLst>
                                  <p:childTnLst>
                                    <p:set>
                                      <p:cBhvr>
                                        <p:cTn id="20" dur="1" fill="hold">
                                          <p:stCondLst>
                                            <p:cond delay="0"/>
                                          </p:stCondLst>
                                        </p:cTn>
                                        <p:tgtEl>
                                          <p:spTgt spid="409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099"/>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100"/>
                                        </p:tgtEl>
                                        <p:attrNameLst>
                                          <p:attrName>style.visibility</p:attrName>
                                        </p:attrNameLst>
                                      </p:cBhvr>
                                      <p:to>
                                        <p:strVal val="visible"/>
                                      </p:to>
                                    </p:set>
                                    <p:anim calcmode="lin" valueType="num">
                                      <p:cBhvr additive="base">
                                        <p:cTn id="51" dur="500" fill="hold"/>
                                        <p:tgtEl>
                                          <p:spTgt spid="4100"/>
                                        </p:tgtEl>
                                        <p:attrNameLst>
                                          <p:attrName>ppt_x</p:attrName>
                                        </p:attrNameLst>
                                      </p:cBhvr>
                                      <p:tavLst>
                                        <p:tav tm="0">
                                          <p:val>
                                            <p:strVal val="#ppt_x"/>
                                          </p:val>
                                        </p:tav>
                                        <p:tav tm="100000">
                                          <p:val>
                                            <p:strVal val="#ppt_x"/>
                                          </p:val>
                                        </p:tav>
                                      </p:tavLst>
                                    </p:anim>
                                    <p:anim calcmode="lin" valueType="num">
                                      <p:cBhvr additive="base">
                                        <p:cTn id="52"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2954" y="725795"/>
            <a:ext cx="2646878" cy="735907"/>
          </a:xfrm>
          <a:prstGeom prst="rect">
            <a:avLst/>
          </a:prstGeom>
        </p:spPr>
        <p:txBody>
          <a:bodyPr wrap="none">
            <a:spAutoFit/>
          </a:bodyPr>
          <a:lstStyle/>
          <a:p>
            <a:pPr>
              <a:lnSpc>
                <a:spcPct val="150000"/>
              </a:lnSpc>
              <a:spcBef>
                <a:spcPct val="0"/>
              </a:spcBef>
            </a:pPr>
            <a:r>
              <a:rPr lang="zh-CN" altLang="en-US" sz="3200"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五、调试程序</a:t>
            </a:r>
          </a:p>
        </p:txBody>
      </p:sp>
      <p:sp>
        <p:nvSpPr>
          <p:cNvPr id="5" name="矩形 4"/>
          <p:cNvSpPr/>
          <p:nvPr/>
        </p:nvSpPr>
        <p:spPr>
          <a:xfrm>
            <a:off x="633850" y="1477650"/>
            <a:ext cx="8186622" cy="369332"/>
          </a:xfrm>
          <a:prstGeom prst="rect">
            <a:avLst/>
          </a:prstGeom>
        </p:spPr>
        <p:txBody>
          <a:bodyPr wrap="square">
            <a:spAutoFit/>
          </a:bodyPr>
          <a:lstStyle/>
          <a:p>
            <a:r>
              <a:rPr lang="zh-CN" altLang="en-US" dirty="0" smtClean="0">
                <a:latin typeface="Calibri" pitchFamily="34" charset="0"/>
                <a:ea typeface="宋体" pitchFamily="2" charset="-122"/>
                <a:cs typeface="Times New Roman" pitchFamily="18" charset="0"/>
              </a:rPr>
              <a:t>位置目标点</a:t>
            </a:r>
            <a:r>
              <a:rPr lang="zh-CN" altLang="en-US" dirty="0">
                <a:latin typeface="Calibri" pitchFamily="34" charset="0"/>
                <a:ea typeface="宋体" pitchFamily="2" charset="-122"/>
                <a:cs typeface="Times New Roman" pitchFamily="18" charset="0"/>
              </a:rPr>
              <a:t>的</a:t>
            </a:r>
            <a:r>
              <a:rPr lang="zh-CN" altLang="en-US" dirty="0" smtClean="0">
                <a:latin typeface="Calibri" pitchFamily="34" charset="0"/>
                <a:ea typeface="宋体" pitchFamily="2" charset="-122"/>
                <a:cs typeface="Times New Roman" pitchFamily="18" charset="0"/>
              </a:rPr>
              <a:t>示教：</a:t>
            </a:r>
            <a:endParaRPr lang="zh-CN" altLang="en-US" dirty="0">
              <a:latin typeface="Calibri" pitchFamily="34" charset="0"/>
              <a:ea typeface="宋体" pitchFamily="2" charset="-122"/>
              <a:cs typeface="Times New Roman" pitchFamily="18" charset="0"/>
            </a:endParaRPr>
          </a:p>
        </p:txBody>
      </p:sp>
      <p:sp>
        <p:nvSpPr>
          <p:cNvPr id="6" name="矩形 5"/>
          <p:cNvSpPr/>
          <p:nvPr/>
        </p:nvSpPr>
        <p:spPr>
          <a:xfrm>
            <a:off x="921882" y="1835532"/>
            <a:ext cx="8186622" cy="369332"/>
          </a:xfrm>
          <a:prstGeom prst="rect">
            <a:avLst/>
          </a:prstGeom>
        </p:spPr>
        <p:txBody>
          <a:bodyPr wrap="square">
            <a:spAutoFit/>
          </a:bodyPr>
          <a:lstStyle/>
          <a:p>
            <a:r>
              <a:rPr lang="zh-CN" altLang="en-US" dirty="0" smtClean="0">
                <a:latin typeface="Calibri" pitchFamily="34" charset="0"/>
                <a:ea typeface="宋体" pitchFamily="2" charset="-122"/>
                <a:cs typeface="Times New Roman" pitchFamily="18" charset="0"/>
              </a:rPr>
              <a:t>以手动操纵机器人的形式把姿态到目标点进行示教。</a:t>
            </a:r>
            <a:endParaRPr lang="zh-CN" altLang="en-US" dirty="0">
              <a:latin typeface="Calibri" pitchFamily="34" charset="0"/>
              <a:ea typeface="宋体" pitchFamily="2" charset="-122"/>
              <a:cs typeface="Times New Roman" pitchFamily="18"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234952"/>
            <a:ext cx="1698057" cy="19641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a:spLocks noChangeArrowheads="1"/>
          </p:cNvSpPr>
          <p:nvPr/>
        </p:nvSpPr>
        <p:spPr bwMode="auto">
          <a:xfrm>
            <a:off x="50074" y="4245635"/>
            <a:ext cx="20016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304800" fontAlgn="base">
              <a:lnSpc>
                <a:spcPct val="100000"/>
              </a:lnSpc>
              <a:spcBef>
                <a:spcPct val="0"/>
              </a:spcBef>
              <a:spcAft>
                <a:spcPct val="0"/>
              </a:spcAft>
              <a:buClrTx/>
              <a:buSzTx/>
              <a:buFontTx/>
              <a:buNone/>
              <a:tabLst/>
            </a:pPr>
            <a:r>
              <a:rPr lang="zh-CN" altLang="en-US" sz="1400" dirty="0"/>
              <a:t>目</a:t>
            </a:r>
            <a:r>
              <a:rPr lang="zh-CN" altLang="en-US" sz="1400" dirty="0" smtClean="0"/>
              <a:t>标点</a:t>
            </a:r>
            <a:r>
              <a:rPr lang="en-US" altLang="zh-CN" sz="1400" dirty="0" smtClean="0"/>
              <a:t>P10</a:t>
            </a:r>
            <a:endParaRPr lang="zh-CN" sz="1400" dirty="0"/>
          </a:p>
        </p:txBody>
      </p:sp>
      <p:pic>
        <p:nvPicPr>
          <p:cNvPr id="1028" name="Picture 4"/>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1505" y1="2066" x2="98148" y2="13843"/>
                        <a14:foregroundMark x1="1968" y1="9091" x2="45602" y2="30372"/>
                        <a14:foregroundMark x1="22917" y1="15496" x2="87963" y2="22314"/>
                        <a14:foregroundMark x1="694" y1="83884" x2="89468" y2="91942"/>
                        <a14:foregroundMark x1="84722" y1="87603" x2="89468" y2="22107"/>
                        <a14:foregroundMark x1="96528" y1="10537" x2="96528" y2="10537"/>
                        <a14:foregroundMark x1="96528" y1="10537" x2="96528" y2="10537"/>
                        <a14:foregroundMark x1="96528" y1="10537" x2="96528" y2="10537"/>
                        <a14:foregroundMark x1="95370" y1="9504" x2="95370" y2="9504"/>
                        <a14:foregroundMark x1="95370" y1="9504" x2="95370" y2="9504"/>
                        <a14:foregroundMark x1="95370" y1="9504" x2="95370" y2="9504"/>
                        <a14:foregroundMark x1="8565" y1="96488" x2="81597" y2="95041"/>
                        <a14:backgroundMark x1="92708" y1="1240" x2="92708" y2="1240"/>
                      </a14:backgroundRemoval>
                    </a14:imgEffect>
                  </a14:imgLayer>
                </a14:imgProps>
              </a:ext>
              <a:ext uri="{28A0092B-C50C-407E-A947-70E740481C1C}">
                <a14:useLocalDpi xmlns:a14="http://schemas.microsoft.com/office/drawing/2010/main" val="0"/>
              </a:ext>
            </a:extLst>
          </a:blip>
          <a:srcRect/>
          <a:stretch>
            <a:fillRect/>
          </a:stretch>
        </p:blipFill>
        <p:spPr bwMode="auto">
          <a:xfrm>
            <a:off x="2799599" y="2239523"/>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20" b="100000" l="0" r="100000">
                        <a14:foregroundMark x1="1157" y1="2273" x2="79167" y2="92562"/>
                        <a14:foregroundMark x1="87963" y1="28719" x2="17824" y2="88636"/>
                        <a14:foregroundMark x1="80903" y1="17355" x2="6134" y2="9711"/>
                        <a14:foregroundMark x1="7060" y1="14876" x2="3472" y2="66736"/>
                        <a14:foregroundMark x1="12384" y1="92149" x2="77431" y2="95248"/>
                        <a14:foregroundMark x1="28819" y1="77273" x2="10880" y2="59298"/>
                        <a14:foregroundMark x1="16435" y1="76033" x2="8449" y2="55372"/>
                        <a14:foregroundMark x1="20949" y1="16116" x2="77546" y2="8058"/>
                        <a14:foregroundMark x1="51042" y1="27479" x2="40394" y2="8678"/>
                        <a14:foregroundMark x1="10417" y1="30785" x2="12384" y2="24587"/>
                        <a14:foregroundMark x1="33565" y1="21901" x2="36343" y2="13223"/>
                        <a14:foregroundMark x1="2431" y1="24587" x2="1620" y2="39050"/>
                        <a14:foregroundMark x1="96644" y1="11364" x2="79051" y2="11570"/>
                        <a14:foregroundMark x1="96644" y1="7851" x2="96644" y2="7851"/>
                        <a14:foregroundMark x1="96644" y1="7851" x2="96644" y2="7851"/>
                        <a14:foregroundMark x1="96644" y1="7645" x2="96644" y2="7645"/>
                        <a14:foregroundMark x1="91551" y1="7851" x2="91551" y2="7851"/>
                        <a14:foregroundMark x1="91551" y1="7851" x2="91551" y2="7851"/>
                        <a14:foregroundMark x1="90625" y1="5992" x2="90625" y2="5992"/>
                        <a14:foregroundMark x1="90625" y1="5992" x2="90625" y2="5992"/>
                        <a14:foregroundMark x1="90394" y1="5785" x2="90394" y2="5785"/>
                        <a14:foregroundMark x1="61458" y1="14256" x2="50926" y2="22314"/>
                        <a14:foregroundMark x1="88773" y1="5992" x2="88773" y2="5992"/>
                        <a14:foregroundMark x1="88773" y1="5992" x2="88773" y2="5992"/>
                        <a14:foregroundMark x1="89815" y1="4959" x2="89815" y2="4959"/>
                        <a14:foregroundMark x1="89815" y1="4959" x2="89815" y2="4959"/>
                      </a14:backgroundRemoval>
                    </a14:imgEffect>
                  </a14:imgLayer>
                </a14:imgProps>
              </a:ext>
              <a:ext uri="{28A0092B-C50C-407E-A947-70E740481C1C}">
                <a14:useLocalDpi xmlns:a14="http://schemas.microsoft.com/office/drawing/2010/main" val="0"/>
              </a:ext>
            </a:extLst>
          </a:blip>
          <a:srcRect/>
          <a:stretch>
            <a:fillRect/>
          </a:stretch>
        </p:blipFill>
        <p:spPr bwMode="auto">
          <a:xfrm>
            <a:off x="2771800" y="2246902"/>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2263" y="3256797"/>
            <a:ext cx="15716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
          <p:cNvSpPr>
            <a:spLocks noChangeArrowheads="1"/>
          </p:cNvSpPr>
          <p:nvPr/>
        </p:nvSpPr>
        <p:spPr bwMode="auto">
          <a:xfrm>
            <a:off x="1922282" y="6208621"/>
            <a:ext cx="20016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304800" fontAlgn="base">
              <a:lnSpc>
                <a:spcPct val="100000"/>
              </a:lnSpc>
              <a:spcBef>
                <a:spcPct val="0"/>
              </a:spcBef>
              <a:spcAft>
                <a:spcPct val="0"/>
              </a:spcAft>
              <a:buClrTx/>
              <a:buSzTx/>
              <a:buFontTx/>
              <a:buNone/>
              <a:tabLst/>
            </a:pPr>
            <a:r>
              <a:rPr lang="zh-CN" altLang="en-US" sz="1400" dirty="0"/>
              <a:t>目</a:t>
            </a:r>
            <a:r>
              <a:rPr lang="zh-CN" altLang="en-US" sz="1400" dirty="0" smtClean="0"/>
              <a:t>标点</a:t>
            </a:r>
            <a:r>
              <a:rPr lang="en-US" altLang="zh-CN" sz="1400" dirty="0" smtClean="0"/>
              <a:t>P20</a:t>
            </a:r>
            <a:endParaRPr lang="zh-CN" sz="1400" dirty="0"/>
          </a:p>
        </p:txBody>
      </p:sp>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71276" y="2246902"/>
            <a:ext cx="1852413" cy="2152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3"/>
          <p:cNvSpPr>
            <a:spLocks noChangeArrowheads="1"/>
          </p:cNvSpPr>
          <p:nvPr/>
        </p:nvSpPr>
        <p:spPr bwMode="auto">
          <a:xfrm>
            <a:off x="3722482" y="4434920"/>
            <a:ext cx="20016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304800" fontAlgn="base">
              <a:lnSpc>
                <a:spcPct val="100000"/>
              </a:lnSpc>
              <a:spcBef>
                <a:spcPct val="0"/>
              </a:spcBef>
              <a:spcAft>
                <a:spcPct val="0"/>
              </a:spcAft>
              <a:buClrTx/>
              <a:buSzTx/>
              <a:buFontTx/>
              <a:buNone/>
              <a:tabLst/>
            </a:pPr>
            <a:r>
              <a:rPr lang="zh-CN" altLang="en-US" sz="1400" dirty="0"/>
              <a:t>目</a:t>
            </a:r>
            <a:r>
              <a:rPr lang="zh-CN" altLang="en-US" sz="1400" dirty="0" smtClean="0"/>
              <a:t>标点</a:t>
            </a:r>
            <a:r>
              <a:rPr lang="en-US" altLang="zh-CN" sz="1400" dirty="0" smtClean="0"/>
              <a:t>P30</a:t>
            </a:r>
            <a:endParaRPr lang="zh-CN" sz="1400" dirty="0"/>
          </a:p>
        </p:txBody>
      </p:sp>
      <p:sp>
        <p:nvSpPr>
          <p:cNvPr id="15" name="Rectangle 3"/>
          <p:cNvSpPr>
            <a:spLocks noChangeArrowheads="1"/>
          </p:cNvSpPr>
          <p:nvPr/>
        </p:nvSpPr>
        <p:spPr bwMode="auto">
          <a:xfrm>
            <a:off x="7322882" y="5200600"/>
            <a:ext cx="20016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304800" fontAlgn="base">
              <a:lnSpc>
                <a:spcPct val="100000"/>
              </a:lnSpc>
              <a:spcBef>
                <a:spcPct val="0"/>
              </a:spcBef>
              <a:spcAft>
                <a:spcPct val="0"/>
              </a:spcAft>
              <a:buClrTx/>
              <a:buSzTx/>
              <a:buFontTx/>
              <a:buNone/>
              <a:tabLst/>
            </a:pPr>
            <a:r>
              <a:rPr lang="zh-CN" altLang="en-US" sz="1400" dirty="0"/>
              <a:t>目</a:t>
            </a:r>
            <a:r>
              <a:rPr lang="zh-CN" altLang="en-US" sz="1400" dirty="0" smtClean="0"/>
              <a:t>标点</a:t>
            </a:r>
            <a:r>
              <a:rPr lang="en-US" altLang="zh-CN" sz="1400" dirty="0" smtClean="0"/>
              <a:t>P50</a:t>
            </a:r>
            <a:endParaRPr lang="zh-CN" sz="1400" dirty="0"/>
          </a:p>
        </p:txBody>
      </p:sp>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28779" y="2132850"/>
            <a:ext cx="14954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3"/>
          <p:cNvSpPr>
            <a:spLocks noChangeArrowheads="1"/>
          </p:cNvSpPr>
          <p:nvPr/>
        </p:nvSpPr>
        <p:spPr bwMode="auto">
          <a:xfrm>
            <a:off x="5588496" y="6347450"/>
            <a:ext cx="20016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304800" fontAlgn="base">
              <a:lnSpc>
                <a:spcPct val="100000"/>
              </a:lnSpc>
              <a:spcBef>
                <a:spcPct val="0"/>
              </a:spcBef>
              <a:spcAft>
                <a:spcPct val="0"/>
              </a:spcAft>
              <a:buClrTx/>
              <a:buSzTx/>
              <a:buFontTx/>
              <a:buNone/>
              <a:tabLst/>
            </a:pPr>
            <a:r>
              <a:rPr lang="zh-CN" altLang="en-US" sz="1400" dirty="0"/>
              <a:t>目</a:t>
            </a:r>
            <a:r>
              <a:rPr lang="zh-CN" altLang="en-US" sz="1400" dirty="0" smtClean="0"/>
              <a:t>标点</a:t>
            </a:r>
            <a:r>
              <a:rPr lang="en-US" altLang="zh-CN" sz="1400" dirty="0" smtClean="0"/>
              <a:t>P40</a:t>
            </a:r>
            <a:endParaRPr lang="zh-CN" sz="1400" dirty="0"/>
          </a:p>
        </p:txBody>
      </p:sp>
      <p:pic>
        <p:nvPicPr>
          <p:cNvPr id="1026"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0113" y="3579056"/>
            <a:ext cx="1742770" cy="2730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293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additive="base">
                                        <p:cTn id="17" dur="500" fill="hold"/>
                                        <p:tgtEl>
                                          <p:spTgt spid="1027"/>
                                        </p:tgtEl>
                                        <p:attrNameLst>
                                          <p:attrName>ppt_x</p:attrName>
                                        </p:attrNameLst>
                                      </p:cBhvr>
                                      <p:tavLst>
                                        <p:tav tm="0">
                                          <p:val>
                                            <p:strVal val="#ppt_x"/>
                                          </p:val>
                                        </p:tav>
                                        <p:tav tm="100000">
                                          <p:val>
                                            <p:strVal val="#ppt_x"/>
                                          </p:val>
                                        </p:tav>
                                      </p:tavLst>
                                    </p:anim>
                                    <p:anim calcmode="lin" valueType="num">
                                      <p:cBhvr additive="base">
                                        <p:cTn id="18" dur="500" fill="hold"/>
                                        <p:tgtEl>
                                          <p:spTgt spid="102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500"/>
                                  </p:stCondLst>
                                  <p:childTnLst>
                                    <p:set>
                                      <p:cBhvr>
                                        <p:cTn id="25" dur="1" fill="hold">
                                          <p:stCondLst>
                                            <p:cond delay="0"/>
                                          </p:stCondLst>
                                        </p:cTn>
                                        <p:tgtEl>
                                          <p:spTgt spid="1028"/>
                                        </p:tgtEl>
                                        <p:attrNameLst>
                                          <p:attrName>style.visibility</p:attrName>
                                        </p:attrNameLst>
                                      </p:cBhvr>
                                      <p:to>
                                        <p:strVal val="visible"/>
                                      </p:to>
                                    </p:set>
                                    <p:anim calcmode="lin" valueType="num">
                                      <p:cBhvr additive="base">
                                        <p:cTn id="26" dur="500" fill="hold"/>
                                        <p:tgtEl>
                                          <p:spTgt spid="1028"/>
                                        </p:tgtEl>
                                        <p:attrNameLst>
                                          <p:attrName>ppt_x</p:attrName>
                                        </p:attrNameLst>
                                      </p:cBhvr>
                                      <p:tavLst>
                                        <p:tav tm="0">
                                          <p:val>
                                            <p:strVal val="#ppt_x"/>
                                          </p:val>
                                        </p:tav>
                                        <p:tav tm="100000">
                                          <p:val>
                                            <p:strVal val="#ppt_x"/>
                                          </p:val>
                                        </p:tav>
                                      </p:tavLst>
                                    </p:anim>
                                    <p:anim calcmode="lin" valueType="num">
                                      <p:cBhvr additive="base">
                                        <p:cTn id="27" dur="500" fill="hold"/>
                                        <p:tgtEl>
                                          <p:spTgt spid="1028"/>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2" presetClass="entr" presetSubtype="4" fill="hold" nodeType="afterEffect">
                                  <p:stCondLst>
                                    <p:cond delay="1000"/>
                                  </p:stCondLst>
                                  <p:childTnLst>
                                    <p:set>
                                      <p:cBhvr>
                                        <p:cTn id="30" dur="1" fill="hold">
                                          <p:stCondLst>
                                            <p:cond delay="0"/>
                                          </p:stCondLst>
                                        </p:cTn>
                                        <p:tgtEl>
                                          <p:spTgt spid="1029"/>
                                        </p:tgtEl>
                                        <p:attrNameLst>
                                          <p:attrName>style.visibility</p:attrName>
                                        </p:attrNameLst>
                                      </p:cBhvr>
                                      <p:to>
                                        <p:strVal val="visible"/>
                                      </p:to>
                                    </p:set>
                                    <p:anim calcmode="lin" valueType="num">
                                      <p:cBhvr additive="base">
                                        <p:cTn id="31" dur="500" fill="hold"/>
                                        <p:tgtEl>
                                          <p:spTgt spid="1029"/>
                                        </p:tgtEl>
                                        <p:attrNameLst>
                                          <p:attrName>ppt_x</p:attrName>
                                        </p:attrNameLst>
                                      </p:cBhvr>
                                      <p:tavLst>
                                        <p:tav tm="0">
                                          <p:val>
                                            <p:strVal val="#ppt_x"/>
                                          </p:val>
                                        </p:tav>
                                        <p:tav tm="100000">
                                          <p:val>
                                            <p:strVal val="#ppt_x"/>
                                          </p:val>
                                        </p:tav>
                                      </p:tavLst>
                                    </p:anim>
                                    <p:anim calcmode="lin" valueType="num">
                                      <p:cBhvr additive="base">
                                        <p:cTn id="32"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29"/>
                                        </p:tgtEl>
                                        <p:attrNameLst>
                                          <p:attrName>style.visibility</p:attrName>
                                        </p:attrNameLst>
                                      </p:cBhvr>
                                      <p:to>
                                        <p:strVal val="hidden"/>
                                      </p:to>
                                    </p:set>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30"/>
                                        </p:tgtEl>
                                        <p:attrNameLst>
                                          <p:attrName>style.visibility</p:attrName>
                                        </p:attrNameLst>
                                      </p:cBhvr>
                                      <p:to>
                                        <p:strVal val="visible"/>
                                      </p:to>
                                    </p:set>
                                    <p:anim calcmode="lin" valueType="num">
                                      <p:cBhvr additive="base">
                                        <p:cTn id="45" dur="500" fill="hold"/>
                                        <p:tgtEl>
                                          <p:spTgt spid="1030"/>
                                        </p:tgtEl>
                                        <p:attrNameLst>
                                          <p:attrName>ppt_x</p:attrName>
                                        </p:attrNameLst>
                                      </p:cBhvr>
                                      <p:tavLst>
                                        <p:tav tm="0">
                                          <p:val>
                                            <p:strVal val="#ppt_x"/>
                                          </p:val>
                                        </p:tav>
                                        <p:tav tm="100000">
                                          <p:val>
                                            <p:strVal val="#ppt_x"/>
                                          </p:val>
                                        </p:tav>
                                      </p:tavLst>
                                    </p:anim>
                                    <p:anim calcmode="lin" valueType="num">
                                      <p:cBhvr additive="base">
                                        <p:cTn id="46"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31"/>
                                        </p:tgtEl>
                                        <p:attrNameLst>
                                          <p:attrName>style.visibility</p:attrName>
                                        </p:attrNameLst>
                                      </p:cBhvr>
                                      <p:to>
                                        <p:strVal val="visible"/>
                                      </p:to>
                                    </p:set>
                                    <p:anim calcmode="lin" valueType="num">
                                      <p:cBhvr additive="base">
                                        <p:cTn id="55" dur="500" fill="hold"/>
                                        <p:tgtEl>
                                          <p:spTgt spid="1031"/>
                                        </p:tgtEl>
                                        <p:attrNameLst>
                                          <p:attrName>ppt_x</p:attrName>
                                        </p:attrNameLst>
                                      </p:cBhvr>
                                      <p:tavLst>
                                        <p:tav tm="0">
                                          <p:val>
                                            <p:strVal val="#ppt_x"/>
                                          </p:val>
                                        </p:tav>
                                        <p:tav tm="100000">
                                          <p:val>
                                            <p:strVal val="#ppt_x"/>
                                          </p:val>
                                        </p:tav>
                                      </p:tavLst>
                                    </p:anim>
                                    <p:anim calcmode="lin" valueType="num">
                                      <p:cBhvr additive="base">
                                        <p:cTn id="56" dur="500" fill="hold"/>
                                        <p:tgtEl>
                                          <p:spTgt spid="103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026"/>
                                        </p:tgtEl>
                                        <p:attrNameLst>
                                          <p:attrName>style.visibility</p:attrName>
                                        </p:attrNameLst>
                                      </p:cBhvr>
                                      <p:to>
                                        <p:strVal val="visible"/>
                                      </p:to>
                                    </p:set>
                                    <p:anim calcmode="lin" valueType="num">
                                      <p:cBhvr additive="base">
                                        <p:cTn id="61" dur="500" fill="hold"/>
                                        <p:tgtEl>
                                          <p:spTgt spid="1026"/>
                                        </p:tgtEl>
                                        <p:attrNameLst>
                                          <p:attrName>ppt_x</p:attrName>
                                        </p:attrNameLst>
                                      </p:cBhvr>
                                      <p:tavLst>
                                        <p:tav tm="0">
                                          <p:val>
                                            <p:strVal val="#ppt_x"/>
                                          </p:val>
                                        </p:tav>
                                        <p:tav tm="100000">
                                          <p:val>
                                            <p:strVal val="#ppt_x"/>
                                          </p:val>
                                        </p:tav>
                                      </p:tavLst>
                                    </p:anim>
                                    <p:anim calcmode="lin" valueType="num">
                                      <p:cBhvr additive="base">
                                        <p:cTn id="62" dur="500" fill="hold"/>
                                        <p:tgtEl>
                                          <p:spTgt spid="102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033"/>
                                        </p:tgtEl>
                                        <p:attrNameLst>
                                          <p:attrName>style.visibility</p:attrName>
                                        </p:attrNameLst>
                                      </p:cBhvr>
                                      <p:to>
                                        <p:strVal val="visible"/>
                                      </p:to>
                                    </p:set>
                                    <p:anim calcmode="lin" valueType="num">
                                      <p:cBhvr additive="base">
                                        <p:cTn id="71" dur="500" fill="hold"/>
                                        <p:tgtEl>
                                          <p:spTgt spid="1033"/>
                                        </p:tgtEl>
                                        <p:attrNameLst>
                                          <p:attrName>ppt_x</p:attrName>
                                        </p:attrNameLst>
                                      </p:cBhvr>
                                      <p:tavLst>
                                        <p:tav tm="0">
                                          <p:val>
                                            <p:strVal val="#ppt_x"/>
                                          </p:val>
                                        </p:tav>
                                        <p:tav tm="100000">
                                          <p:val>
                                            <p:strVal val="#ppt_x"/>
                                          </p:val>
                                        </p:tav>
                                      </p:tavLst>
                                    </p:anim>
                                    <p:anim calcmode="lin" valueType="num">
                                      <p:cBhvr additive="base">
                                        <p:cTn id="72" dur="500" fill="hold"/>
                                        <p:tgtEl>
                                          <p:spTgt spid="103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 calcmode="lin" valueType="num">
                                      <p:cBhvr additive="base">
                                        <p:cTn id="75" dur="500" fill="hold"/>
                                        <p:tgtEl>
                                          <p:spTgt spid="15"/>
                                        </p:tgtEl>
                                        <p:attrNameLst>
                                          <p:attrName>ppt_x</p:attrName>
                                        </p:attrNameLst>
                                      </p:cBhvr>
                                      <p:tavLst>
                                        <p:tav tm="0">
                                          <p:val>
                                            <p:strVal val="#ppt_x"/>
                                          </p:val>
                                        </p:tav>
                                        <p:tav tm="100000">
                                          <p:val>
                                            <p:strVal val="#ppt_x"/>
                                          </p:val>
                                        </p:tav>
                                      </p:tavLst>
                                    </p:anim>
                                    <p:anim calcmode="lin" valueType="num">
                                      <p:cBhvr additive="base">
                                        <p:cTn id="7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3" grpId="0"/>
      <p:bldP spid="15"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1436583"/>
            <a:ext cx="8280920" cy="1200329"/>
          </a:xfrm>
          <a:prstGeom prst="rect">
            <a:avLst/>
          </a:prstGeom>
        </p:spPr>
        <p:txBody>
          <a:bodyPr wrap="square">
            <a:spAutoFit/>
          </a:bodyPr>
          <a:lstStyle/>
          <a:p>
            <a:r>
              <a:rPr lang="en-US" altLang="zh-CN" dirty="0" smtClean="0"/>
              <a:t>        </a:t>
            </a:r>
            <a:r>
              <a:rPr lang="zh-CN" altLang="zh-CN" dirty="0" smtClean="0"/>
              <a:t>在</a:t>
            </a:r>
            <a:r>
              <a:rPr lang="zh-CN" altLang="zh-CN" dirty="0"/>
              <a:t>完成了程序的编程</a:t>
            </a:r>
            <a:r>
              <a:rPr lang="zh-CN" altLang="zh-CN" dirty="0" smtClean="0"/>
              <a:t>以后</a:t>
            </a:r>
            <a:r>
              <a:rPr lang="en-US" altLang="zh-CN" dirty="0" smtClean="0"/>
              <a:t>,</a:t>
            </a:r>
            <a:r>
              <a:rPr lang="zh-CN" altLang="zh-CN" dirty="0" smtClean="0"/>
              <a:t>接下来</a:t>
            </a:r>
            <a:r>
              <a:rPr lang="zh-CN" altLang="zh-CN" dirty="0"/>
              <a:t>的工作就是对这个程序进行</a:t>
            </a:r>
            <a:r>
              <a:rPr lang="zh-CN" altLang="zh-CN" dirty="0" smtClean="0"/>
              <a:t>调试</a:t>
            </a:r>
            <a:r>
              <a:rPr lang="en-US" altLang="zh-CN" dirty="0" smtClean="0"/>
              <a:t>,</a:t>
            </a:r>
            <a:r>
              <a:rPr lang="zh-CN" altLang="zh-CN" dirty="0" smtClean="0"/>
              <a:t>调试</a:t>
            </a:r>
            <a:r>
              <a:rPr lang="zh-CN" altLang="zh-CN" dirty="0"/>
              <a:t>的目的有以下两个：</a:t>
            </a:r>
          </a:p>
          <a:p>
            <a:pPr lvl="0"/>
            <a:r>
              <a:rPr lang="en-US" altLang="zh-CN" dirty="0" smtClean="0"/>
              <a:t>        1)</a:t>
            </a:r>
            <a:r>
              <a:rPr lang="zh-CN" altLang="zh-CN" dirty="0" smtClean="0"/>
              <a:t>检查</a:t>
            </a:r>
            <a:r>
              <a:rPr lang="zh-CN" altLang="zh-CN" dirty="0"/>
              <a:t>程序的位置点是否正确。</a:t>
            </a:r>
          </a:p>
          <a:p>
            <a:pPr lvl="0"/>
            <a:r>
              <a:rPr lang="en-US" altLang="zh-CN" dirty="0" smtClean="0"/>
              <a:t>        2)</a:t>
            </a:r>
            <a:r>
              <a:rPr lang="zh-CN" altLang="zh-CN" dirty="0" smtClean="0"/>
              <a:t>检查</a:t>
            </a:r>
            <a:r>
              <a:rPr lang="zh-CN" altLang="zh-CN" dirty="0"/>
              <a:t>程序的逻辑控制是否有不完善的地方</a:t>
            </a:r>
            <a:r>
              <a:rPr lang="zh-CN" altLang="zh-CN" sz="1600" dirty="0"/>
              <a:t>。</a:t>
            </a:r>
          </a:p>
        </p:txBody>
      </p:sp>
      <p:sp>
        <p:nvSpPr>
          <p:cNvPr id="4" name="矩形 3"/>
          <p:cNvSpPr/>
          <p:nvPr/>
        </p:nvSpPr>
        <p:spPr>
          <a:xfrm>
            <a:off x="323528" y="2822001"/>
            <a:ext cx="2140330" cy="369332"/>
          </a:xfrm>
          <a:prstGeom prst="rect">
            <a:avLst/>
          </a:prstGeom>
        </p:spPr>
        <p:txBody>
          <a:bodyPr wrap="none">
            <a:spAutoFit/>
          </a:bodyPr>
          <a:lstStyle/>
          <a:p>
            <a:r>
              <a:rPr lang="zh-CN" altLang="zh-CN" b="1" dirty="0"/>
              <a:t> </a:t>
            </a:r>
            <a:r>
              <a:rPr lang="zh-CN" altLang="zh-CN" b="1" dirty="0" smtClean="0"/>
              <a:t>调试</a:t>
            </a:r>
            <a:r>
              <a:rPr lang="en-US" altLang="zh-CN" b="1" dirty="0" smtClean="0"/>
              <a:t>ABC</a:t>
            </a:r>
            <a:r>
              <a:rPr lang="zh-CN" altLang="zh-CN" b="1" dirty="0" smtClean="0"/>
              <a:t>例行程序</a:t>
            </a:r>
            <a:endParaRPr lang="zh-CN" altLang="en-US" b="1" dirty="0"/>
          </a:p>
        </p:txBody>
      </p:sp>
      <p:sp>
        <p:nvSpPr>
          <p:cNvPr id="5" name="矩形 4"/>
          <p:cNvSpPr/>
          <p:nvPr/>
        </p:nvSpPr>
        <p:spPr>
          <a:xfrm>
            <a:off x="611560" y="3212976"/>
            <a:ext cx="7200800" cy="369332"/>
          </a:xfrm>
          <a:prstGeom prst="rect">
            <a:avLst/>
          </a:prstGeom>
        </p:spPr>
        <p:txBody>
          <a:bodyPr wrap="square">
            <a:spAutoFit/>
          </a:bodyPr>
          <a:lstStyle/>
          <a:p>
            <a:r>
              <a:rPr lang="en-US" altLang="zh-CN" dirty="0" smtClean="0"/>
              <a:t>1</a:t>
            </a:r>
            <a:r>
              <a:rPr lang="zh-CN" altLang="en-US" dirty="0" smtClean="0"/>
              <a:t>）</a:t>
            </a:r>
            <a:r>
              <a:rPr lang="zh-CN" altLang="zh-CN" dirty="0" smtClean="0"/>
              <a:t>打开</a:t>
            </a:r>
            <a:r>
              <a:rPr lang="en-US" altLang="zh-CN" dirty="0" smtClean="0"/>
              <a:t>“</a:t>
            </a:r>
            <a:r>
              <a:rPr lang="zh-CN" altLang="zh-CN" dirty="0" smtClean="0"/>
              <a:t>调试</a:t>
            </a:r>
            <a:r>
              <a:rPr lang="en-US" altLang="zh-CN" dirty="0" smtClean="0"/>
              <a:t>”</a:t>
            </a:r>
            <a:r>
              <a:rPr lang="zh-CN" altLang="zh-CN" dirty="0" smtClean="0"/>
              <a:t>菜单</a:t>
            </a:r>
            <a:r>
              <a:rPr lang="en-US" altLang="zh-CN" dirty="0" smtClean="0"/>
              <a:t>,</a:t>
            </a:r>
            <a:r>
              <a:rPr lang="zh-CN" altLang="zh-CN" dirty="0" smtClean="0"/>
              <a:t>选择</a:t>
            </a:r>
            <a:r>
              <a:rPr lang="en-US" altLang="zh-CN" dirty="0" smtClean="0"/>
              <a:t>“PP</a:t>
            </a:r>
            <a:r>
              <a:rPr lang="zh-CN" altLang="zh-CN" dirty="0"/>
              <a:t>移动至</a:t>
            </a:r>
            <a:r>
              <a:rPr lang="zh-CN" altLang="zh-CN" dirty="0" smtClean="0"/>
              <a:t>例行程序</a:t>
            </a:r>
            <a:r>
              <a:rPr lang="en-US" altLang="zh-CN" dirty="0" smtClean="0"/>
              <a:t>”</a:t>
            </a:r>
            <a:r>
              <a:rPr lang="zh-CN" altLang="zh-CN" dirty="0" smtClean="0"/>
              <a:t>。</a:t>
            </a:r>
            <a:endParaRPr lang="zh-CN" altLang="zh-CN" dirty="0"/>
          </a:p>
        </p:txBody>
      </p:sp>
      <p:pic>
        <p:nvPicPr>
          <p:cNvPr id="3075" name="Picture 3"/>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5556" y1="12397" x2="88657" y2="17149"/>
                        <a14:foregroundMark x1="84491" y1="17975" x2="77431" y2="66322"/>
                        <a14:foregroundMark x1="26157" y1="56818" x2="56134" y2="44628"/>
                        <a14:foregroundMark x1="33218" y1="51240" x2="26157" y2="44215"/>
                        <a14:foregroundMark x1="46991" y1="40909" x2="49884" y2="27066"/>
                        <a14:foregroundMark x1="15972" y1="80579" x2="231" y2="90909"/>
                        <a14:foregroundMark x1="7523" y1="94008" x2="3588" y2="94008"/>
                        <a14:foregroundMark x1="48727" y1="89669" x2="71181" y2="84091"/>
                        <a14:foregroundMark x1="80671" y1="92355" x2="91088" y2="28306"/>
                        <a14:foregroundMark x1="90278" y1="7025" x2="97338" y2="12397"/>
                        <a14:foregroundMark x1="94444" y1="40909" x2="90625" y2="79339"/>
                        <a14:foregroundMark x1="90625" y1="80992" x2="78935" y2="90496"/>
                        <a14:foregroundMark x1="43866" y1="68182" x2="21759" y2="41322"/>
                        <a14:foregroundMark x1="10291" y1="94816" x2="4358" y2="99784"/>
                        <a14:foregroundMark x1="95521" y1="37149" x2="77240" y2="2376"/>
                        <a14:foregroundMark x1="92736" y1="85313" x2="75787" y2="95032"/>
                        <a14:backgroundMark x1="96181" y1="2686" x2="96181" y2="2686"/>
                      </a14:backgroundRemoval>
                    </a14:imgEffect>
                  </a14:imgLayer>
                </a14:imgProps>
              </a:ext>
              <a:ext uri="{28A0092B-C50C-407E-A947-70E740481C1C}">
                <a14:useLocalDpi xmlns:a14="http://schemas.microsoft.com/office/drawing/2010/main" val="0"/>
              </a:ext>
            </a:extLst>
          </a:blip>
          <a:srcRect/>
          <a:stretch>
            <a:fillRect/>
          </a:stretch>
        </p:blipFill>
        <p:spPr bwMode="auto">
          <a:xfrm>
            <a:off x="5292080" y="1881858"/>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611560" y="3535927"/>
            <a:ext cx="4560864" cy="369332"/>
          </a:xfrm>
          <a:prstGeom prst="rect">
            <a:avLst/>
          </a:prstGeom>
        </p:spPr>
        <p:txBody>
          <a:bodyPr wrap="none">
            <a:spAutoFit/>
          </a:bodyPr>
          <a:lstStyle/>
          <a:p>
            <a:r>
              <a:rPr lang="en-US" altLang="zh-CN" dirty="0" smtClean="0"/>
              <a:t>2</a:t>
            </a:r>
            <a:r>
              <a:rPr lang="zh-CN" altLang="en-US" dirty="0" smtClean="0"/>
              <a:t>）</a:t>
            </a:r>
            <a:r>
              <a:rPr lang="zh-CN" altLang="zh-CN" dirty="0" smtClean="0"/>
              <a:t>选中</a:t>
            </a:r>
            <a:r>
              <a:rPr lang="en-US" altLang="zh-CN" dirty="0" smtClean="0"/>
              <a:t>“ABC”</a:t>
            </a:r>
            <a:r>
              <a:rPr lang="zh-CN" altLang="zh-CN" dirty="0" smtClean="0"/>
              <a:t>例行程序</a:t>
            </a:r>
            <a:r>
              <a:rPr lang="en-US" altLang="zh-CN" dirty="0" smtClean="0"/>
              <a:t>,</a:t>
            </a:r>
            <a:r>
              <a:rPr lang="zh-CN" altLang="zh-CN" dirty="0" smtClean="0"/>
              <a:t>然后单击</a:t>
            </a:r>
            <a:r>
              <a:rPr lang="en-US" altLang="zh-CN" dirty="0" smtClean="0"/>
              <a:t>“</a:t>
            </a:r>
            <a:r>
              <a:rPr lang="zh-CN" altLang="zh-CN" dirty="0" smtClean="0"/>
              <a:t>确定</a:t>
            </a:r>
            <a:r>
              <a:rPr lang="en-US" altLang="zh-CN" dirty="0" smtClean="0"/>
              <a:t>”</a:t>
            </a:r>
            <a:r>
              <a:rPr lang="zh-CN" altLang="zh-CN" dirty="0" smtClean="0"/>
              <a:t>。</a:t>
            </a:r>
            <a:endParaRPr lang="zh-CN" altLang="en-US" dirty="0"/>
          </a:p>
        </p:txBody>
      </p:sp>
      <p:pic>
        <p:nvPicPr>
          <p:cNvPr id="3076" name="Picture 4"/>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620" y1="1860" x2="87616" y2="87397"/>
                        <a14:foregroundMark x1="4861" y1="98140" x2="94676" y2="17355"/>
                        <a14:foregroundMark x1="83102" y1="16529" x2="70949" y2="15496"/>
                        <a14:foregroundMark x1="88889" y1="15496" x2="88889" y2="15496"/>
                        <a14:foregroundMark x1="96875" y1="12190" x2="74074" y2="10744"/>
                        <a14:foregroundMark x1="84722" y1="10744" x2="56713" y2="4752"/>
                        <a14:foregroundMark x1="84722" y1="8264" x2="66551" y2="5579"/>
                        <a14:foregroundMark x1="79398" y1="15702" x2="79167" y2="85124"/>
                        <a14:foregroundMark x1="90278" y1="36364" x2="90509" y2="89050"/>
                        <a14:foregroundMark x1="95833" y1="26033" x2="96181" y2="54545"/>
                        <a14:foregroundMark x1="92014" y1="37190" x2="75810" y2="66116"/>
                        <a14:foregroundMark x1="89583" y1="74793" x2="3588" y2="84298"/>
                        <a14:foregroundMark x1="64583" y1="94835" x2="12269" y2="92975"/>
                        <a14:foregroundMark x1="82870" y1="88223" x2="82870" y2="88223"/>
                        <a14:foregroundMark x1="83565" y1="88636" x2="54282" y2="92149"/>
                        <a14:foregroundMark x1="87384" y1="83471" x2="86227" y2="71488"/>
                        <a14:foregroundMark x1="87384" y1="93388" x2="1968" y2="86157"/>
                        <a14:foregroundMark x1="59028" y1="84298" x2="69213" y2="86983"/>
                        <a14:foregroundMark x1="59838" y1="86570" x2="36574" y2="80579"/>
                        <a14:foregroundMark x1="10185" y1="39463" x2="1389" y2="17769"/>
                        <a14:foregroundMark x1="9375" y1="10950" x2="12847" y2="2686"/>
                        <a14:foregroundMark x1="90509" y1="7438" x2="90509" y2="7438"/>
                        <a14:foregroundMark x1="96412" y1="20868" x2="96412" y2="20868"/>
                        <a14:foregroundMark x1="96368" y1="6695" x2="88015" y2="15767"/>
                      </a14:backgroundRemoval>
                    </a14:imgEffect>
                  </a14:imgLayer>
                </a14:imgProps>
              </a:ext>
              <a:ext uri="{28A0092B-C50C-407E-A947-70E740481C1C}">
                <a14:useLocalDpi xmlns:a14="http://schemas.microsoft.com/office/drawing/2010/main" val="0"/>
              </a:ext>
            </a:extLst>
          </a:blip>
          <a:srcRect/>
          <a:stretch>
            <a:fillRect/>
          </a:stretch>
        </p:blipFill>
        <p:spPr bwMode="auto">
          <a:xfrm>
            <a:off x="5292080" y="2822001"/>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0" r="100000">
                        <a14:foregroundMark x1="1736" y1="2479" x2="97917" y2="12810"/>
                        <a14:foregroundMark x1="93634" y1="70041" x2="1736" y2="94215"/>
                        <a14:foregroundMark x1="11227" y1="92975" x2="2546" y2="70868"/>
                        <a14:foregroundMark x1="1505" y1="90702" x2="84375" y2="82851"/>
                        <a14:foregroundMark x1="3241" y1="95868" x2="3241" y2="9917"/>
                        <a14:foregroundMark x1="8102" y1="19008" x2="74190" y2="18595"/>
                        <a14:foregroundMark x1="61111" y1="17562" x2="56019" y2="39256"/>
                        <a14:foregroundMark x1="59144" y1="11570" x2="81713" y2="1653"/>
                        <a14:foregroundMark x1="82870" y1="16736" x2="82176" y2="74380"/>
                        <a14:foregroundMark x1="82639" y1="21901" x2="73727" y2="70868"/>
                        <a14:foregroundMark x1="89468" y1="92149" x2="74190" y2="92975"/>
                        <a14:foregroundMark x1="78125" y1="89876" x2="78356" y2="70868"/>
                        <a14:foregroundMark x1="87500" y1="86364" x2="85301" y2="65289"/>
                        <a14:foregroundMark x1="90856" y1="62190" x2="88194" y2="27066"/>
                        <a14:foregroundMark x1="75926" y1="36777" x2="73958" y2="11157"/>
                        <a14:foregroundMark x1="96759" y1="63017" x2="95718" y2="33678"/>
                        <a14:foregroundMark x1="96181" y1="19421" x2="96181" y2="19421"/>
                        <a14:backgroundMark x1="90394" y1="93595" x2="90394" y2="93595"/>
                        <a14:backgroundMark x1="90394" y1="93182" x2="90394" y2="93182"/>
                        <a14:backgroundMark x1="90394" y1="93182" x2="90394" y2="93182"/>
                        <a14:backgroundMark x1="90394" y1="93182" x2="90394" y2="93182"/>
                        <a14:backgroundMark x1="93866" y1="4959" x2="93866" y2="4959"/>
                      </a14:backgroundRemoval>
                    </a14:imgEffect>
                  </a14:imgLayer>
                </a14:imgProps>
              </a:ext>
              <a:ext uri="{28A0092B-C50C-407E-A947-70E740481C1C}">
                <a14:useLocalDpi xmlns:a14="http://schemas.microsoft.com/office/drawing/2010/main" val="0"/>
              </a:ext>
            </a:extLst>
          </a:blip>
          <a:srcRect/>
          <a:stretch>
            <a:fillRect/>
          </a:stretch>
        </p:blipFill>
        <p:spPr bwMode="auto">
          <a:xfrm>
            <a:off x="5292080" y="3902001"/>
            <a:ext cx="3855124"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611560" y="3861048"/>
            <a:ext cx="4572000" cy="923330"/>
          </a:xfrm>
          <a:prstGeom prst="rect">
            <a:avLst/>
          </a:prstGeom>
        </p:spPr>
        <p:txBody>
          <a:bodyPr>
            <a:spAutoFit/>
          </a:bodyPr>
          <a:lstStyle/>
          <a:p>
            <a:r>
              <a:rPr lang="en-US" altLang="zh-CN" dirty="0" smtClean="0"/>
              <a:t>3</a:t>
            </a:r>
            <a:r>
              <a:rPr lang="zh-CN" altLang="en-US" dirty="0" smtClean="0"/>
              <a:t>）</a:t>
            </a:r>
            <a:r>
              <a:rPr lang="en-US" altLang="zh-CN" dirty="0" smtClean="0"/>
              <a:t>PP</a:t>
            </a:r>
            <a:r>
              <a:rPr lang="zh-CN" altLang="zh-CN" dirty="0"/>
              <a:t>是程序指针（红色小箭头）的简称。程序指针永远指向将要执行的指令。所以图中的指令将会是被执行的指令。</a:t>
            </a:r>
          </a:p>
        </p:txBody>
      </p:sp>
      <p:sp>
        <p:nvSpPr>
          <p:cNvPr id="13" name="矩形 12"/>
          <p:cNvSpPr/>
          <p:nvPr/>
        </p:nvSpPr>
        <p:spPr>
          <a:xfrm>
            <a:off x="491383" y="980728"/>
            <a:ext cx="1422184" cy="461665"/>
          </a:xfrm>
          <a:prstGeom prst="rect">
            <a:avLst/>
          </a:prstGeom>
        </p:spPr>
        <p:txBody>
          <a:bodyPr wrap="none">
            <a:spAutoFit/>
          </a:bodyPr>
          <a:lstStyle/>
          <a:p>
            <a:r>
              <a:rPr lang="zh-CN" altLang="en-US" sz="2400" b="1" dirty="0" smtClean="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程序调用</a:t>
            </a:r>
            <a:endPar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endParaRPr>
          </a:p>
        </p:txBody>
      </p:sp>
      <p:sp>
        <p:nvSpPr>
          <p:cNvPr id="10" name="矩形 9"/>
          <p:cNvSpPr/>
          <p:nvPr/>
        </p:nvSpPr>
        <p:spPr>
          <a:xfrm>
            <a:off x="611560" y="4725144"/>
            <a:ext cx="4301177" cy="369332"/>
          </a:xfrm>
          <a:prstGeom prst="rect">
            <a:avLst/>
          </a:prstGeom>
        </p:spPr>
        <p:txBody>
          <a:bodyPr wrap="none">
            <a:spAutoFit/>
          </a:bodyPr>
          <a:lstStyle/>
          <a:p>
            <a:r>
              <a:rPr lang="en-US" altLang="zh-CN" dirty="0" smtClean="0"/>
              <a:t>4</a:t>
            </a:r>
            <a:r>
              <a:rPr lang="zh-CN" altLang="en-US" dirty="0" smtClean="0"/>
              <a:t>）</a:t>
            </a:r>
            <a:r>
              <a:rPr lang="zh-CN" altLang="zh-CN" dirty="0" smtClean="0"/>
              <a:t>按下</a:t>
            </a:r>
            <a:r>
              <a:rPr lang="zh-CN" altLang="zh-CN" dirty="0"/>
              <a:t>使能键</a:t>
            </a:r>
            <a:r>
              <a:rPr lang="en-US" altLang="zh-CN" dirty="0"/>
              <a:t>,</a:t>
            </a:r>
            <a:r>
              <a:rPr lang="zh-CN" altLang="zh-CN" dirty="0"/>
              <a:t>进入“电机开启”状态。</a:t>
            </a:r>
          </a:p>
        </p:txBody>
      </p:sp>
      <p:pic>
        <p:nvPicPr>
          <p:cNvPr id="15" name="图片 14"/>
          <p:cNvPicPr/>
          <p:nvPr/>
        </p:nvPicPr>
        <p:blipFill>
          <a:blip r:embed="rId8"/>
          <a:stretch>
            <a:fillRect/>
          </a:stretch>
        </p:blipFill>
        <p:spPr>
          <a:xfrm>
            <a:off x="566978" y="3212976"/>
            <a:ext cx="4914265" cy="1751965"/>
          </a:xfrm>
          <a:prstGeom prst="rect">
            <a:avLst/>
          </a:prstGeom>
        </p:spPr>
      </p:pic>
      <p:sp>
        <p:nvSpPr>
          <p:cNvPr id="11" name="矩形 10"/>
          <p:cNvSpPr/>
          <p:nvPr/>
        </p:nvSpPr>
        <p:spPr>
          <a:xfrm>
            <a:off x="611560" y="5088374"/>
            <a:ext cx="4572000" cy="923330"/>
          </a:xfrm>
          <a:prstGeom prst="rect">
            <a:avLst/>
          </a:prstGeom>
        </p:spPr>
        <p:txBody>
          <a:bodyPr>
            <a:spAutoFit/>
          </a:bodyPr>
          <a:lstStyle/>
          <a:p>
            <a:r>
              <a:rPr lang="en-US" altLang="zh-CN" dirty="0" smtClean="0"/>
              <a:t>5</a:t>
            </a:r>
            <a:r>
              <a:rPr lang="zh-CN" altLang="en-US" dirty="0" smtClean="0"/>
              <a:t>）</a:t>
            </a:r>
            <a:r>
              <a:rPr lang="zh-CN" altLang="zh-CN" dirty="0" smtClean="0"/>
              <a:t>按</a:t>
            </a:r>
            <a:r>
              <a:rPr lang="zh-CN" altLang="zh-CN" dirty="0"/>
              <a:t>一下</a:t>
            </a:r>
            <a:r>
              <a:rPr lang="en-US" altLang="zh-CN" dirty="0"/>
              <a:t>“</a:t>
            </a:r>
            <a:r>
              <a:rPr lang="zh-CN" altLang="zh-CN" dirty="0"/>
              <a:t>单步前进</a:t>
            </a:r>
            <a:r>
              <a:rPr lang="en-US" altLang="zh-CN" dirty="0"/>
              <a:t>”</a:t>
            </a:r>
            <a:r>
              <a:rPr lang="zh-CN" altLang="zh-CN" dirty="0"/>
              <a:t>按钮</a:t>
            </a:r>
            <a:r>
              <a:rPr lang="en-US" altLang="zh-CN" dirty="0"/>
              <a:t>,</a:t>
            </a:r>
            <a:r>
              <a:rPr lang="zh-CN" altLang="zh-CN" dirty="0"/>
              <a:t>并小心观察机器人的</a:t>
            </a:r>
            <a:r>
              <a:rPr lang="zh-CN" altLang="zh-CN" dirty="0" smtClean="0"/>
              <a:t>移动</a:t>
            </a:r>
            <a:r>
              <a:rPr lang="zh-CN" altLang="en-US" dirty="0"/>
              <a:t>；</a:t>
            </a:r>
            <a:r>
              <a:rPr lang="zh-CN" altLang="zh-CN" dirty="0" smtClean="0"/>
              <a:t>在</a:t>
            </a:r>
            <a:r>
              <a:rPr lang="zh-CN" altLang="zh-CN" dirty="0"/>
              <a:t>按下“程序停止”键后</a:t>
            </a:r>
            <a:r>
              <a:rPr lang="en-US" altLang="zh-CN" dirty="0"/>
              <a:t>,</a:t>
            </a:r>
            <a:r>
              <a:rPr lang="zh-CN" altLang="zh-CN" dirty="0"/>
              <a:t>才能松开使能键。</a:t>
            </a:r>
          </a:p>
        </p:txBody>
      </p:sp>
      <p:sp>
        <p:nvSpPr>
          <p:cNvPr id="12" name="矩形 11"/>
          <p:cNvSpPr/>
          <p:nvPr/>
        </p:nvSpPr>
        <p:spPr>
          <a:xfrm>
            <a:off x="611560" y="5949280"/>
            <a:ext cx="4572000" cy="646331"/>
          </a:xfrm>
          <a:prstGeom prst="rect">
            <a:avLst/>
          </a:prstGeom>
        </p:spPr>
        <p:txBody>
          <a:bodyPr>
            <a:spAutoFit/>
          </a:bodyPr>
          <a:lstStyle/>
          <a:p>
            <a:r>
              <a:rPr lang="en-US" altLang="zh-CN" dirty="0" smtClean="0"/>
              <a:t>6</a:t>
            </a:r>
            <a:r>
              <a:rPr lang="zh-CN" altLang="en-US" dirty="0" smtClean="0"/>
              <a:t>）</a:t>
            </a:r>
            <a:r>
              <a:rPr lang="zh-CN" altLang="zh-CN" dirty="0" smtClean="0"/>
              <a:t>在</a:t>
            </a:r>
            <a:r>
              <a:rPr lang="zh-CN" altLang="zh-CN" dirty="0"/>
              <a:t>指令左侧出现一个小机器人</a:t>
            </a:r>
            <a:r>
              <a:rPr lang="en-US" altLang="zh-CN" dirty="0"/>
              <a:t>,</a:t>
            </a:r>
            <a:r>
              <a:rPr lang="zh-CN" altLang="zh-CN" dirty="0"/>
              <a:t>说明机器人已</a:t>
            </a:r>
            <a:r>
              <a:rPr lang="zh-CN" altLang="zh-CN" dirty="0" smtClean="0"/>
              <a:t>到达</a:t>
            </a:r>
            <a:r>
              <a:rPr lang="en-US" altLang="zh-CN" dirty="0" smtClean="0"/>
              <a:t>*</a:t>
            </a:r>
            <a:r>
              <a:rPr lang="zh-CN" altLang="en-US" dirty="0" smtClean="0"/>
              <a:t>目标点</a:t>
            </a:r>
            <a:r>
              <a:rPr lang="zh-CN" altLang="zh-CN" dirty="0" smtClean="0"/>
              <a:t>等待</a:t>
            </a:r>
            <a:r>
              <a:rPr lang="zh-CN" altLang="zh-CN" dirty="0"/>
              <a:t>位置。</a:t>
            </a:r>
          </a:p>
        </p:txBody>
      </p:sp>
    </p:spTree>
    <p:extLst>
      <p:ext uri="{BB962C8B-B14F-4D97-AF65-F5344CB8AC3E}">
        <p14:creationId xmlns:p14="http://schemas.microsoft.com/office/powerpoint/2010/main" val="341423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075"/>
                                        </p:tgtEl>
                                        <p:attrNameLst>
                                          <p:attrName>style.visibility</p:attrName>
                                        </p:attrNameLst>
                                      </p:cBhvr>
                                      <p:to>
                                        <p:strVal val="visible"/>
                                      </p:to>
                                    </p:set>
                                    <p:anim calcmode="lin" valueType="num">
                                      <p:cBhvr additive="base">
                                        <p:cTn id="23" dur="500" fill="hold"/>
                                        <p:tgtEl>
                                          <p:spTgt spid="3075"/>
                                        </p:tgtEl>
                                        <p:attrNameLst>
                                          <p:attrName>ppt_x</p:attrName>
                                        </p:attrNameLst>
                                      </p:cBhvr>
                                      <p:tavLst>
                                        <p:tav tm="0">
                                          <p:val>
                                            <p:strVal val="#ppt_x"/>
                                          </p:val>
                                        </p:tav>
                                        <p:tav tm="100000">
                                          <p:val>
                                            <p:strVal val="#ppt_x"/>
                                          </p:val>
                                        </p:tav>
                                      </p:tavLst>
                                    </p:anim>
                                    <p:anim calcmode="lin" valueType="num">
                                      <p:cBhvr additive="base">
                                        <p:cTn id="2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076"/>
                                        </p:tgtEl>
                                        <p:attrNameLst>
                                          <p:attrName>style.visibility</p:attrName>
                                        </p:attrNameLst>
                                      </p:cBhvr>
                                      <p:to>
                                        <p:strVal val="visible"/>
                                      </p:to>
                                    </p:set>
                                    <p:anim calcmode="lin" valueType="num">
                                      <p:cBhvr additive="base">
                                        <p:cTn id="33" dur="500" fill="hold"/>
                                        <p:tgtEl>
                                          <p:spTgt spid="3076"/>
                                        </p:tgtEl>
                                        <p:attrNameLst>
                                          <p:attrName>ppt_x</p:attrName>
                                        </p:attrNameLst>
                                      </p:cBhvr>
                                      <p:tavLst>
                                        <p:tav tm="0">
                                          <p:val>
                                            <p:strVal val="#ppt_x"/>
                                          </p:val>
                                        </p:tav>
                                        <p:tav tm="100000">
                                          <p:val>
                                            <p:strVal val="#ppt_x"/>
                                          </p:val>
                                        </p:tav>
                                      </p:tavLst>
                                    </p:anim>
                                    <p:anim calcmode="lin" valueType="num">
                                      <p:cBhvr additive="base">
                                        <p:cTn id="34"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077"/>
                                        </p:tgtEl>
                                        <p:attrNameLst>
                                          <p:attrName>style.visibility</p:attrName>
                                        </p:attrNameLst>
                                      </p:cBhvr>
                                      <p:to>
                                        <p:strVal val="visible"/>
                                      </p:to>
                                    </p:set>
                                    <p:anim calcmode="lin" valueType="num">
                                      <p:cBhvr additive="base">
                                        <p:cTn id="43" dur="500" fill="hold"/>
                                        <p:tgtEl>
                                          <p:spTgt spid="3077"/>
                                        </p:tgtEl>
                                        <p:attrNameLst>
                                          <p:attrName>ppt_x</p:attrName>
                                        </p:attrNameLst>
                                      </p:cBhvr>
                                      <p:tavLst>
                                        <p:tav tm="0">
                                          <p:val>
                                            <p:strVal val="#ppt_x"/>
                                          </p:val>
                                        </p:tav>
                                        <p:tav tm="100000">
                                          <p:val>
                                            <p:strVal val="#ppt_x"/>
                                          </p:val>
                                        </p:tav>
                                      </p:tavLst>
                                    </p:anim>
                                    <p:anim calcmode="lin" valueType="num">
                                      <p:cBhvr additive="base">
                                        <p:cTn id="44"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15"/>
                                        </p:tgtEl>
                                        <p:attrNameLst>
                                          <p:attrName>style.visibility</p:attrName>
                                        </p:attrNameLst>
                                      </p:cBhvr>
                                      <p:to>
                                        <p:strVal val="hidden"/>
                                      </p:to>
                                    </p:set>
                                  </p:childTnLst>
                                </p:cTn>
                              </p:par>
                              <p:par>
                                <p:cTn id="65" presetID="2" presetClass="entr" presetSubtype="4"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10"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2546" y1="2479" x2="98148" y2="10537"/>
                        <a14:foregroundMark x1="81829" y1="3099" x2="2546" y2="20455"/>
                        <a14:foregroundMark x1="34954" y1="16529" x2="91435" y2="20868"/>
                        <a14:foregroundMark x1="89699" y1="7438" x2="88310" y2="86777"/>
                        <a14:foregroundMark x1="94676" y1="45248" x2="1273" y2="96694"/>
                        <a14:foregroundMark x1="23495" y1="41529" x2="26273" y2="26033"/>
                        <a14:foregroundMark x1="56134" y1="82231" x2="60185" y2="78306"/>
                        <a14:foregroundMark x1="57639" y1="83678" x2="59259" y2="65702"/>
                        <a14:foregroundMark x1="73032" y1="87810" x2="2662" y2="85744"/>
                        <a14:foregroundMark x1="12037" y1="95661" x2="3935" y2="79752"/>
                        <a14:foregroundMark x1="9259" y1="81405" x2="1505" y2="89876"/>
                        <a14:foregroundMark x1="4282" y1="94215" x2="7060" y2="99380"/>
                        <a14:foregroundMark x1="20255" y1="94215" x2="14583" y2="99793"/>
                        <a14:foregroundMark x1="42477" y1="92769" x2="62963" y2="74380"/>
                        <a14:foregroundMark x1="65394" y1="87190" x2="83796" y2="68388"/>
                        <a14:foregroundMark x1="76389" y1="98347" x2="97801" y2="5579"/>
                        <a14:foregroundMark x1="79630" y1="95661" x2="91435" y2="87190"/>
                        <a14:foregroundMark x1="90856" y1="88636" x2="96991" y2="35537"/>
                        <a14:foregroundMark x1="86343" y1="93388" x2="76852" y2="13843"/>
                        <a14:foregroundMark x1="84144" y1="93182" x2="74421" y2="19008"/>
                        <a14:foregroundMark x1="79051" y1="73347" x2="75000" y2="50826"/>
                        <a14:foregroundMark x1="91898" y1="8471" x2="89699" y2="4545"/>
                        <a14:backgroundMark x1="95370" y1="2893" x2="95370" y2="2893"/>
                      </a14:backgroundRemoval>
                    </a14:imgEffect>
                  </a14:imgLayer>
                </a14:imgProps>
              </a:ext>
              <a:ext uri="{28A0092B-C50C-407E-A947-70E740481C1C}">
                <a14:useLocalDpi xmlns:a14="http://schemas.microsoft.com/office/drawing/2010/main" val="0"/>
              </a:ext>
            </a:extLst>
          </a:blip>
          <a:srcRect/>
          <a:stretch>
            <a:fillRect/>
          </a:stretch>
        </p:blipFill>
        <p:spPr bwMode="auto">
          <a:xfrm>
            <a:off x="1115615" y="2547102"/>
            <a:ext cx="3855125"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1042" y1="2273" x2="94097" y2="12810"/>
                        <a14:foregroundMark x1="97454" y1="13223" x2="76736" y2="91116"/>
                        <a14:foregroundMark x1="1620" y1="98347" x2="90741" y2="82025"/>
                        <a14:foregroundMark x1="62847" y1="89876" x2="1968" y2="85124"/>
                        <a14:foregroundMark x1="21991" y1="98347" x2="5787" y2="99587"/>
                        <a14:foregroundMark x1="56713" y1="93595" x2="49421" y2="67149"/>
                        <a14:foregroundMark x1="3009" y1="17562" x2="88310" y2="17769"/>
                        <a14:foregroundMark x1="79514" y1="17562" x2="82986" y2="79132"/>
                        <a14:foregroundMark x1="86806" y1="84917" x2="94444" y2="40083"/>
                        <a14:foregroundMark x1="92130" y1="78099" x2="96065" y2="7645"/>
                        <a14:foregroundMark x1="96065" y1="51240" x2="93519" y2="82645"/>
                        <a14:foregroundMark x1="92477" y1="84917" x2="77894" y2="95455"/>
                        <a14:foregroundMark x1="81829" y1="86570" x2="75116" y2="10331"/>
                        <a14:foregroundMark x1="79861" y1="91116" x2="77315" y2="51240"/>
                        <a14:foregroundMark x1="68634" y1="6818" x2="91319" y2="5165"/>
                        <a14:foregroundMark x1="91898" y1="12603" x2="91667" y2="3306"/>
                        <a14:foregroundMark x1="88542" y1="39256" x2="73495" y2="59091"/>
                        <a14:foregroundMark x1="20370" y1="91942" x2="1389" y2="89463"/>
                        <a14:backgroundMark x1="97801" y1="3306" x2="97801" y2="3306"/>
                      </a14:backgroundRemoval>
                    </a14:imgEffect>
                  </a14:imgLayer>
                </a14:imgProps>
              </a:ext>
              <a:ext uri="{28A0092B-C50C-407E-A947-70E740481C1C}">
                <a14:useLocalDpi xmlns:a14="http://schemas.microsoft.com/office/drawing/2010/main" val="0"/>
              </a:ext>
            </a:extLst>
          </a:blip>
          <a:srcRect/>
          <a:stretch>
            <a:fillRect/>
          </a:stretch>
        </p:blipFill>
        <p:spPr bwMode="auto">
          <a:xfrm>
            <a:off x="1097915" y="2547102"/>
            <a:ext cx="3855125"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4307" y="2328034"/>
            <a:ext cx="2232248" cy="23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5087" y="2328034"/>
            <a:ext cx="1943276"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0085" y="2495068"/>
            <a:ext cx="1914817" cy="2300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6" name="Picture 12"/>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0" b="100000" l="0" r="100000">
                        <a14:foregroundMark x1="1042" y1="2479" x2="99190" y2="14463"/>
                        <a14:foregroundMark x1="91898" y1="3512" x2="1736" y2="97314"/>
                        <a14:foregroundMark x1="1620" y1="14876" x2="86574" y2="22314"/>
                        <a14:foregroundMark x1="86806" y1="22521" x2="75694" y2="81612"/>
                        <a14:foregroundMark x1="89699" y1="34298" x2="82176" y2="89256"/>
                        <a14:foregroundMark x1="93287" y1="39463" x2="88310" y2="83678"/>
                        <a14:foregroundMark x1="92477" y1="22934" x2="95833" y2="70868"/>
                        <a14:foregroundMark x1="94907" y1="77686" x2="76505" y2="98554"/>
                        <a14:foregroundMark x1="80903" y1="89669" x2="2778" y2="87190"/>
                        <a14:foregroundMark x1="14468" y1="93802" x2="16204" y2="98760"/>
                        <a14:foregroundMark x1="22569" y1="94215" x2="14005" y2="99793"/>
                        <a14:foregroundMark x1="14583" y1="90702" x2="4745" y2="80785"/>
                        <a14:foregroundMark x1="57755" y1="90083" x2="70718" y2="74174"/>
                        <a14:foregroundMark x1="71181" y1="85124" x2="37616" y2="78719"/>
                        <a14:foregroundMark x1="33796" y1="66322" x2="18403" y2="25413"/>
                        <a14:foregroundMark x1="25116" y1="44835" x2="12616" y2="24380"/>
                        <a14:foregroundMark x1="78819" y1="70661" x2="76736" y2="14050"/>
                        <a14:foregroundMark x1="65046" y1="4959" x2="85648" y2="6818"/>
                        <a14:foregroundMark x1="91319" y1="8058" x2="94097" y2="16322"/>
                        <a14:backgroundMark x1="97454" y1="2479" x2="97454" y2="2479"/>
                      </a14:backgroundRemoval>
                    </a14:imgEffect>
                  </a14:imgLayer>
                </a14:imgProps>
              </a:ext>
              <a:ext uri="{28A0092B-C50C-407E-A947-70E740481C1C}">
                <a14:useLocalDpi xmlns:a14="http://schemas.microsoft.com/office/drawing/2010/main" val="0"/>
              </a:ext>
            </a:extLst>
          </a:blip>
          <a:srcRect/>
          <a:stretch>
            <a:fillRect/>
          </a:stretch>
        </p:blipFill>
        <p:spPr bwMode="auto">
          <a:xfrm>
            <a:off x="1115616" y="2564710"/>
            <a:ext cx="3855125"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7" name="Picture 13"/>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100000" l="0" r="100000">
                        <a14:foregroundMark x1="1273" y1="3512" x2="91088" y2="3926"/>
                        <a14:foregroundMark x1="97338" y1="9504" x2="83333" y2="92769"/>
                        <a14:foregroundMark x1="81829" y1="8471" x2="83912" y2="78099"/>
                        <a14:foregroundMark x1="95602" y1="34917" x2="90046" y2="89669"/>
                        <a14:foregroundMark x1="85880" y1="94215" x2="2546" y2="99174"/>
                        <a14:foregroundMark x1="2894" y1="90083" x2="84144" y2="86777"/>
                        <a14:foregroundMark x1="74884" y1="89256" x2="1273" y2="84711"/>
                        <a14:foregroundMark x1="9028" y1="97727" x2="5440" y2="94215"/>
                        <a14:foregroundMark x1="694" y1="14050" x2="86343" y2="20455"/>
                        <a14:foregroundMark x1="28241" y1="46694" x2="18519" y2="43388"/>
                        <a14:foregroundMark x1="46991" y1="83264" x2="72106" y2="84298"/>
                        <a14:foregroundMark x1="81134" y1="84091" x2="76620" y2="9917"/>
                        <a14:foregroundMark x1="79977" y1="57645" x2="76389" y2="81612"/>
                        <a14:foregroundMark x1="93981" y1="17355" x2="92014" y2="5992"/>
                        <a14:backgroundMark x1="94444" y1="3306" x2="94444" y2="3306"/>
                      </a14:backgroundRemoval>
                    </a14:imgEffect>
                  </a14:imgLayer>
                </a14:imgProps>
              </a:ext>
              <a:ext uri="{28A0092B-C50C-407E-A947-70E740481C1C}">
                <a14:useLocalDpi xmlns:a14="http://schemas.microsoft.com/office/drawing/2010/main" val="0"/>
              </a:ext>
            </a:extLst>
          </a:blip>
          <a:srcRect/>
          <a:stretch>
            <a:fillRect/>
          </a:stretch>
        </p:blipFill>
        <p:spPr bwMode="auto">
          <a:xfrm>
            <a:off x="1097917" y="2547102"/>
            <a:ext cx="3855125"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8" name="Picture 14"/>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0" b="100000" l="0" r="100000">
                        <a14:foregroundMark x1="1042" y1="2066" x2="93866" y2="19628"/>
                        <a14:foregroundMark x1="92708" y1="11157" x2="81829" y2="92975"/>
                        <a14:foregroundMark x1="97222" y1="11157" x2="78704" y2="80579"/>
                        <a14:foregroundMark x1="76042" y1="86570" x2="1620" y2="94008"/>
                        <a14:foregroundMark x1="1736" y1="85950" x2="64583" y2="86570"/>
                        <a14:foregroundMark x1="24537" y1="95041" x2="7292" y2="99380"/>
                        <a14:foregroundMark x1="26273" y1="97934" x2="12616" y2="99793"/>
                        <a14:foregroundMark x1="73958" y1="98760" x2="88773" y2="91322"/>
                        <a14:foregroundMark x1="88773" y1="91322" x2="88773" y2="91322"/>
                        <a14:foregroundMark x1="88194" y1="91942" x2="93519" y2="35537"/>
                        <a14:foregroundMark x1="5093" y1="24174" x2="4398" y2="10537"/>
                        <a14:foregroundMark x1="5324" y1="16529" x2="65972" y2="18182"/>
                        <a14:foregroundMark x1="36343" y1="59917" x2="24074" y2="42975"/>
                        <a14:foregroundMark x1="71759" y1="20041" x2="85417" y2="64463"/>
                        <a14:foregroundMark x1="75347" y1="74587" x2="81829" y2="7231"/>
                        <a14:foregroundMark x1="70139" y1="6612" x2="96412" y2="8264"/>
                        <a14:foregroundMark x1="90162" y1="5165" x2="90162" y2="5165"/>
                        <a14:foregroundMark x1="90162" y1="5165" x2="90162" y2="5165"/>
                        <a14:foregroundMark x1="90162" y1="5165" x2="90162" y2="5165"/>
                        <a14:foregroundMark x1="89352" y1="3719" x2="89352" y2="3719"/>
                        <a14:foregroundMark x1="89120" y1="3719" x2="89120" y2="3719"/>
                        <a14:foregroundMark x1="95023" y1="45041" x2="95023" y2="46488"/>
                        <a14:foregroundMark x1="94329" y1="60124" x2="94097" y2="63430"/>
                        <a14:foregroundMark x1="93519" y1="68388" x2="93056" y2="70868"/>
                        <a14:foregroundMark x1="92361" y1="74587" x2="92361" y2="76446"/>
                        <a14:foregroundMark x1="92361" y1="78926" x2="92130" y2="79959"/>
                        <a14:foregroundMark x1="95833" y1="61570" x2="95833" y2="61570"/>
                        <a14:foregroundMark x1="96065" y1="48967" x2="96065" y2="48967"/>
                        <a14:foregroundMark x1="96065" y1="40702" x2="96065" y2="40702"/>
                        <a14:backgroundMark x1="95255" y1="88843" x2="95255" y2="88843"/>
                        <a14:backgroundMark x1="95486" y1="1240" x2="95486" y2="1240"/>
                      </a14:backgroundRemoval>
                    </a14:imgEffect>
                  </a14:imgLayer>
                </a14:imgProps>
              </a:ext>
              <a:ext uri="{28A0092B-C50C-407E-A947-70E740481C1C}">
                <a14:useLocalDpi xmlns:a14="http://schemas.microsoft.com/office/drawing/2010/main" val="0"/>
              </a:ext>
            </a:extLst>
          </a:blip>
          <a:srcRect/>
          <a:stretch>
            <a:fillRect/>
          </a:stretch>
        </p:blipFill>
        <p:spPr bwMode="auto">
          <a:xfrm>
            <a:off x="1097916" y="2565144"/>
            <a:ext cx="3855125"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9"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01109" y="2326212"/>
            <a:ext cx="2247720" cy="22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6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60649" y="2436157"/>
            <a:ext cx="1999564" cy="2340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491383" y="980728"/>
            <a:ext cx="1422184" cy="461665"/>
          </a:xfrm>
          <a:prstGeom prst="rect">
            <a:avLst/>
          </a:prstGeom>
        </p:spPr>
        <p:txBody>
          <a:bodyPr wrap="none">
            <a:spAutoFit/>
          </a:bodyPr>
          <a:lstStyle/>
          <a:p>
            <a:r>
              <a:rPr lang="zh-CN" altLang="en-US" sz="2400" b="1" dirty="0" smtClean="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程序执行</a:t>
            </a:r>
            <a:endPar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endParaRPr>
          </a:p>
        </p:txBody>
      </p:sp>
    </p:spTree>
    <p:extLst>
      <p:ext uri="{BB962C8B-B14F-4D97-AF65-F5344CB8AC3E}">
        <p14:creationId xmlns:p14="http://schemas.microsoft.com/office/powerpoint/2010/main" val="166617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53"/>
                                        </p:tgtEl>
                                        <p:attrNameLst>
                                          <p:attrName>style.visibility</p:attrName>
                                        </p:attrNameLst>
                                      </p:cBhvr>
                                      <p:to>
                                        <p:strVal val="visible"/>
                                      </p:to>
                                    </p:set>
                                    <p:anim calcmode="lin" valueType="num">
                                      <p:cBhvr additive="base">
                                        <p:cTn id="11" dur="500" fill="hold"/>
                                        <p:tgtEl>
                                          <p:spTgt spid="6153"/>
                                        </p:tgtEl>
                                        <p:attrNameLst>
                                          <p:attrName>ppt_x</p:attrName>
                                        </p:attrNameLst>
                                      </p:cBhvr>
                                      <p:tavLst>
                                        <p:tav tm="0">
                                          <p:val>
                                            <p:strVal val="#ppt_x"/>
                                          </p:val>
                                        </p:tav>
                                        <p:tav tm="100000">
                                          <p:val>
                                            <p:strVal val="#ppt_x"/>
                                          </p:val>
                                        </p:tav>
                                      </p:tavLst>
                                    </p:anim>
                                    <p:anim calcmode="lin" valueType="num">
                                      <p:cBhvr additive="base">
                                        <p:cTn id="12" dur="500" fill="hold"/>
                                        <p:tgtEl>
                                          <p:spTgt spid="615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149"/>
                                        </p:tgtEl>
                                        <p:attrNameLst>
                                          <p:attrName>style.visibility</p:attrName>
                                        </p:attrNameLst>
                                      </p:cBhvr>
                                      <p:to>
                                        <p:strVal val="visible"/>
                                      </p:to>
                                    </p:set>
                                    <p:anim calcmode="lin" valueType="num">
                                      <p:cBhvr additive="base">
                                        <p:cTn id="17" dur="500" fill="hold"/>
                                        <p:tgtEl>
                                          <p:spTgt spid="6149"/>
                                        </p:tgtEl>
                                        <p:attrNameLst>
                                          <p:attrName>ppt_x</p:attrName>
                                        </p:attrNameLst>
                                      </p:cBhvr>
                                      <p:tavLst>
                                        <p:tav tm="0">
                                          <p:val>
                                            <p:strVal val="#ppt_x"/>
                                          </p:val>
                                        </p:tav>
                                        <p:tav tm="100000">
                                          <p:val>
                                            <p:strVal val="#ppt_x"/>
                                          </p:val>
                                        </p:tav>
                                      </p:tavLst>
                                    </p:anim>
                                    <p:anim calcmode="lin" valueType="num">
                                      <p:cBhvr additive="base">
                                        <p:cTn id="18" dur="500" fill="hold"/>
                                        <p:tgtEl>
                                          <p:spTgt spid="614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154"/>
                                        </p:tgtEl>
                                        <p:attrNameLst>
                                          <p:attrName>style.visibility</p:attrName>
                                        </p:attrNameLst>
                                      </p:cBhvr>
                                      <p:to>
                                        <p:strVal val="visible"/>
                                      </p:to>
                                    </p:set>
                                    <p:anim calcmode="lin" valueType="num">
                                      <p:cBhvr additive="base">
                                        <p:cTn id="21" dur="500" fill="hold"/>
                                        <p:tgtEl>
                                          <p:spTgt spid="6154"/>
                                        </p:tgtEl>
                                        <p:attrNameLst>
                                          <p:attrName>ppt_x</p:attrName>
                                        </p:attrNameLst>
                                      </p:cBhvr>
                                      <p:tavLst>
                                        <p:tav tm="0">
                                          <p:val>
                                            <p:strVal val="#ppt_x"/>
                                          </p:val>
                                        </p:tav>
                                        <p:tav tm="100000">
                                          <p:val>
                                            <p:strVal val="#ppt_x"/>
                                          </p:val>
                                        </p:tav>
                                      </p:tavLst>
                                    </p:anim>
                                    <p:anim calcmode="lin" valueType="num">
                                      <p:cBhvr additive="base">
                                        <p:cTn id="22" dur="500" fill="hold"/>
                                        <p:tgtEl>
                                          <p:spTgt spid="6154"/>
                                        </p:tgtEl>
                                        <p:attrNameLst>
                                          <p:attrName>ppt_y</p:attrName>
                                        </p:attrNameLst>
                                      </p:cBhvr>
                                      <p:tavLst>
                                        <p:tav tm="0">
                                          <p:val>
                                            <p:strVal val="1+#ppt_h/2"/>
                                          </p:val>
                                        </p:tav>
                                        <p:tav tm="100000">
                                          <p:val>
                                            <p:strVal val="#ppt_y"/>
                                          </p:val>
                                        </p:tav>
                                      </p:tavLst>
                                    </p:anim>
                                  </p:childTnLst>
                                </p:cTn>
                              </p:par>
                              <p:par>
                                <p:cTn id="23" presetID="1" presetClass="exit" presetSubtype="0" fill="hold" nodeType="withEffect">
                                  <p:stCondLst>
                                    <p:cond delay="0"/>
                                  </p:stCondLst>
                                  <p:childTnLst>
                                    <p:set>
                                      <p:cBhvr>
                                        <p:cTn id="24" dur="1" fill="hold">
                                          <p:stCondLst>
                                            <p:cond delay="0"/>
                                          </p:stCondLst>
                                        </p:cTn>
                                        <p:tgtEl>
                                          <p:spTgt spid="614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15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56"/>
                                        </p:tgtEl>
                                        <p:attrNameLst>
                                          <p:attrName>style.visibility</p:attrName>
                                        </p:attrNameLst>
                                      </p:cBhvr>
                                      <p:to>
                                        <p:strVal val="visible"/>
                                      </p:to>
                                    </p:set>
                                    <p:anim calcmode="lin" valueType="num">
                                      <p:cBhvr additive="base">
                                        <p:cTn id="31" dur="500" fill="hold"/>
                                        <p:tgtEl>
                                          <p:spTgt spid="6156"/>
                                        </p:tgtEl>
                                        <p:attrNameLst>
                                          <p:attrName>ppt_x</p:attrName>
                                        </p:attrNameLst>
                                      </p:cBhvr>
                                      <p:tavLst>
                                        <p:tav tm="0">
                                          <p:val>
                                            <p:strVal val="#ppt_x"/>
                                          </p:val>
                                        </p:tav>
                                        <p:tav tm="100000">
                                          <p:val>
                                            <p:strVal val="#ppt_x"/>
                                          </p:val>
                                        </p:tav>
                                      </p:tavLst>
                                    </p:anim>
                                    <p:anim calcmode="lin" valueType="num">
                                      <p:cBhvr additive="base">
                                        <p:cTn id="32" dur="500" fill="hold"/>
                                        <p:tgtEl>
                                          <p:spTgt spid="615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155"/>
                                        </p:tgtEl>
                                        <p:attrNameLst>
                                          <p:attrName>style.visibility</p:attrName>
                                        </p:attrNameLst>
                                      </p:cBhvr>
                                      <p:to>
                                        <p:strVal val="visible"/>
                                      </p:to>
                                    </p:set>
                                    <p:anim calcmode="lin" valueType="num">
                                      <p:cBhvr additive="base">
                                        <p:cTn id="35" dur="500" fill="hold"/>
                                        <p:tgtEl>
                                          <p:spTgt spid="6155"/>
                                        </p:tgtEl>
                                        <p:attrNameLst>
                                          <p:attrName>ppt_x</p:attrName>
                                        </p:attrNameLst>
                                      </p:cBhvr>
                                      <p:tavLst>
                                        <p:tav tm="0">
                                          <p:val>
                                            <p:strVal val="#ppt_x"/>
                                          </p:val>
                                        </p:tav>
                                        <p:tav tm="100000">
                                          <p:val>
                                            <p:strVal val="#ppt_x"/>
                                          </p:val>
                                        </p:tav>
                                      </p:tavLst>
                                    </p:anim>
                                    <p:anim calcmode="lin" valueType="num">
                                      <p:cBhvr additive="base">
                                        <p:cTn id="36" dur="500" fill="hold"/>
                                        <p:tgtEl>
                                          <p:spTgt spid="6155"/>
                                        </p:tgtEl>
                                        <p:attrNameLst>
                                          <p:attrName>ppt_y</p:attrName>
                                        </p:attrNameLst>
                                      </p:cBhvr>
                                      <p:tavLst>
                                        <p:tav tm="0">
                                          <p:val>
                                            <p:strVal val="1+#ppt_h/2"/>
                                          </p:val>
                                        </p:tav>
                                        <p:tav tm="100000">
                                          <p:val>
                                            <p:strVal val="#ppt_y"/>
                                          </p:val>
                                        </p:tav>
                                      </p:tavLst>
                                    </p:anim>
                                  </p:childTnLst>
                                </p:cTn>
                              </p:par>
                              <p:par>
                                <p:cTn id="37" presetID="1" presetClass="exit" presetSubtype="0" fill="hold" nodeType="withEffect">
                                  <p:stCondLst>
                                    <p:cond delay="0"/>
                                  </p:stCondLst>
                                  <p:childTnLst>
                                    <p:set>
                                      <p:cBhvr>
                                        <p:cTn id="38" dur="1" fill="hold">
                                          <p:stCondLst>
                                            <p:cond delay="0"/>
                                          </p:stCondLst>
                                        </p:cTn>
                                        <p:tgtEl>
                                          <p:spTgt spid="6149"/>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15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157"/>
                                        </p:tgtEl>
                                        <p:attrNameLst>
                                          <p:attrName>style.visibility</p:attrName>
                                        </p:attrNameLst>
                                      </p:cBhvr>
                                      <p:to>
                                        <p:strVal val="visible"/>
                                      </p:to>
                                    </p:set>
                                    <p:animEffect transition="in" filter="fade">
                                      <p:cBhvr>
                                        <p:cTn id="45" dur="1000"/>
                                        <p:tgtEl>
                                          <p:spTgt spid="6157"/>
                                        </p:tgtEl>
                                      </p:cBhvr>
                                    </p:animEffect>
                                    <p:anim calcmode="lin" valueType="num">
                                      <p:cBhvr>
                                        <p:cTn id="46" dur="1000" fill="hold"/>
                                        <p:tgtEl>
                                          <p:spTgt spid="6157"/>
                                        </p:tgtEl>
                                        <p:attrNameLst>
                                          <p:attrName>ppt_x</p:attrName>
                                        </p:attrNameLst>
                                      </p:cBhvr>
                                      <p:tavLst>
                                        <p:tav tm="0">
                                          <p:val>
                                            <p:strVal val="#ppt_x"/>
                                          </p:val>
                                        </p:tav>
                                        <p:tav tm="100000">
                                          <p:val>
                                            <p:strVal val="#ppt_x"/>
                                          </p:val>
                                        </p:tav>
                                      </p:tavLst>
                                    </p:anim>
                                    <p:anim calcmode="lin" valueType="num">
                                      <p:cBhvr>
                                        <p:cTn id="47" dur="1000" fill="hold"/>
                                        <p:tgtEl>
                                          <p:spTgt spid="6157"/>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6159"/>
                                        </p:tgtEl>
                                        <p:attrNameLst>
                                          <p:attrName>style.visibility</p:attrName>
                                        </p:attrNameLst>
                                      </p:cBhvr>
                                      <p:to>
                                        <p:strVal val="visible"/>
                                      </p:to>
                                    </p:set>
                                    <p:animEffect transition="in" filter="fade">
                                      <p:cBhvr>
                                        <p:cTn id="50" dur="1000"/>
                                        <p:tgtEl>
                                          <p:spTgt spid="6159"/>
                                        </p:tgtEl>
                                      </p:cBhvr>
                                    </p:animEffect>
                                    <p:anim calcmode="lin" valueType="num">
                                      <p:cBhvr>
                                        <p:cTn id="51" dur="1000" fill="hold"/>
                                        <p:tgtEl>
                                          <p:spTgt spid="6159"/>
                                        </p:tgtEl>
                                        <p:attrNameLst>
                                          <p:attrName>ppt_x</p:attrName>
                                        </p:attrNameLst>
                                      </p:cBhvr>
                                      <p:tavLst>
                                        <p:tav tm="0">
                                          <p:val>
                                            <p:strVal val="#ppt_x"/>
                                          </p:val>
                                        </p:tav>
                                        <p:tav tm="100000">
                                          <p:val>
                                            <p:strVal val="#ppt_x"/>
                                          </p:val>
                                        </p:tav>
                                      </p:tavLst>
                                    </p:anim>
                                    <p:anim calcmode="lin" valueType="num">
                                      <p:cBhvr>
                                        <p:cTn id="52" dur="1000" fill="hold"/>
                                        <p:tgtEl>
                                          <p:spTgt spid="6159"/>
                                        </p:tgtEl>
                                        <p:attrNameLst>
                                          <p:attrName>ppt_y</p:attrName>
                                        </p:attrNameLst>
                                      </p:cBhvr>
                                      <p:tavLst>
                                        <p:tav tm="0">
                                          <p:val>
                                            <p:strVal val="#ppt_y+.1"/>
                                          </p:val>
                                        </p:tav>
                                        <p:tav tm="100000">
                                          <p:val>
                                            <p:strVal val="#ppt_y"/>
                                          </p:val>
                                        </p:tav>
                                      </p:tavLst>
                                    </p:anim>
                                  </p:childTnLst>
                                </p:cTn>
                              </p:par>
                              <p:par>
                                <p:cTn id="53" presetID="1" presetClass="exit" presetSubtype="0" fill="hold" nodeType="withEffect">
                                  <p:stCondLst>
                                    <p:cond delay="0"/>
                                  </p:stCondLst>
                                  <p:childTnLst>
                                    <p:set>
                                      <p:cBhvr>
                                        <p:cTn id="54" dur="1" fill="hold">
                                          <p:stCondLst>
                                            <p:cond delay="0"/>
                                          </p:stCondLst>
                                        </p:cTn>
                                        <p:tgtEl>
                                          <p:spTgt spid="615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15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158"/>
                                        </p:tgtEl>
                                        <p:attrNameLst>
                                          <p:attrName>style.visibility</p:attrName>
                                        </p:attrNameLst>
                                      </p:cBhvr>
                                      <p:to>
                                        <p:strVal val="visible"/>
                                      </p:to>
                                    </p:set>
                                    <p:anim calcmode="lin" valueType="num">
                                      <p:cBhvr additive="base">
                                        <p:cTn id="61" dur="500" fill="hold"/>
                                        <p:tgtEl>
                                          <p:spTgt spid="6158"/>
                                        </p:tgtEl>
                                        <p:attrNameLst>
                                          <p:attrName>ppt_x</p:attrName>
                                        </p:attrNameLst>
                                      </p:cBhvr>
                                      <p:tavLst>
                                        <p:tav tm="0">
                                          <p:val>
                                            <p:strVal val="#ppt_x"/>
                                          </p:val>
                                        </p:tav>
                                        <p:tav tm="100000">
                                          <p:val>
                                            <p:strVal val="#ppt_x"/>
                                          </p:val>
                                        </p:tav>
                                      </p:tavLst>
                                    </p:anim>
                                    <p:anim calcmode="lin" valueType="num">
                                      <p:cBhvr additive="base">
                                        <p:cTn id="62" dur="500" fill="hold"/>
                                        <p:tgtEl>
                                          <p:spTgt spid="6158"/>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160"/>
                                        </p:tgtEl>
                                        <p:attrNameLst>
                                          <p:attrName>style.visibility</p:attrName>
                                        </p:attrNameLst>
                                      </p:cBhvr>
                                      <p:to>
                                        <p:strVal val="visible"/>
                                      </p:to>
                                    </p:set>
                                    <p:anim calcmode="lin" valueType="num">
                                      <p:cBhvr additive="base">
                                        <p:cTn id="65" dur="500" fill="hold"/>
                                        <p:tgtEl>
                                          <p:spTgt spid="6160"/>
                                        </p:tgtEl>
                                        <p:attrNameLst>
                                          <p:attrName>ppt_x</p:attrName>
                                        </p:attrNameLst>
                                      </p:cBhvr>
                                      <p:tavLst>
                                        <p:tav tm="0">
                                          <p:val>
                                            <p:strVal val="#ppt_x"/>
                                          </p:val>
                                        </p:tav>
                                        <p:tav tm="100000">
                                          <p:val>
                                            <p:strVal val="#ppt_x"/>
                                          </p:val>
                                        </p:tav>
                                      </p:tavLst>
                                    </p:anim>
                                    <p:anim calcmode="lin" valueType="num">
                                      <p:cBhvr additive="base">
                                        <p:cTn id="66" dur="500" fill="hold"/>
                                        <p:tgtEl>
                                          <p:spTgt spid="6160"/>
                                        </p:tgtEl>
                                        <p:attrNameLst>
                                          <p:attrName>ppt_y</p:attrName>
                                        </p:attrNameLst>
                                      </p:cBhvr>
                                      <p:tavLst>
                                        <p:tav tm="0">
                                          <p:val>
                                            <p:strVal val="1+#ppt_h/2"/>
                                          </p:val>
                                        </p:tav>
                                        <p:tav tm="100000">
                                          <p:val>
                                            <p:strVal val="#ppt_y"/>
                                          </p:val>
                                        </p:tav>
                                      </p:tavLst>
                                    </p:anim>
                                  </p:childTnLst>
                                </p:cTn>
                              </p:par>
                              <p:par>
                                <p:cTn id="67" presetID="1" presetClass="exit" presetSubtype="0" fill="hold" nodeType="withEffect">
                                  <p:stCondLst>
                                    <p:cond delay="0"/>
                                  </p:stCondLst>
                                  <p:childTnLst>
                                    <p:set>
                                      <p:cBhvr>
                                        <p:cTn id="68" dur="1" fill="hold">
                                          <p:stCondLst>
                                            <p:cond delay="0"/>
                                          </p:stCondLst>
                                        </p:cTn>
                                        <p:tgtEl>
                                          <p:spTgt spid="615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1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88640"/>
            <a:ext cx="4536504" cy="1143000"/>
          </a:xfrm>
        </p:spPr>
        <p:txBody>
          <a:bodyPr>
            <a:normAutofit/>
          </a:bodyPr>
          <a:lstStyle/>
          <a:p>
            <a:r>
              <a:rPr lang="zh-CN" altLang="en-US" sz="3200" dirty="0" smtClean="0"/>
              <a:t>一、</a:t>
            </a:r>
            <a:r>
              <a:rPr lang="zh-CN" altLang="zh-CN" sz="3200" dirty="0" smtClean="0"/>
              <a:t>使能器按钮</a:t>
            </a:r>
            <a:r>
              <a:rPr lang="zh-CN" altLang="en-US" sz="3200" dirty="0" smtClean="0"/>
              <a:t>的使用</a:t>
            </a:r>
            <a:endParaRPr lang="zh-CN" altLang="en-US" sz="3200" dirty="0"/>
          </a:p>
        </p:txBody>
      </p:sp>
      <p:sp>
        <p:nvSpPr>
          <p:cNvPr id="3" name="内容占位符 2"/>
          <p:cNvSpPr>
            <a:spLocks noGrp="1"/>
          </p:cNvSpPr>
          <p:nvPr>
            <p:ph idx="1"/>
          </p:nvPr>
        </p:nvSpPr>
        <p:spPr>
          <a:xfrm>
            <a:off x="457200" y="1556792"/>
            <a:ext cx="5482952" cy="4569371"/>
          </a:xfrm>
        </p:spPr>
        <p:txBody>
          <a:bodyPr>
            <a:normAutofit/>
          </a:bodyPr>
          <a:lstStyle/>
          <a:p>
            <a:pPr marL="0" indent="0">
              <a:lnSpc>
                <a:spcPct val="150000"/>
              </a:lnSpc>
              <a:buNone/>
            </a:pPr>
            <a:r>
              <a:rPr lang="zh-CN" altLang="en-US" sz="1800" dirty="0" smtClean="0"/>
              <a:t>        使能器按钮位于示教器手动操作摇杆的右侧</a:t>
            </a:r>
            <a:r>
              <a:rPr lang="en-US" altLang="zh-CN" sz="1800" dirty="0" smtClean="0"/>
              <a:t>,</a:t>
            </a:r>
            <a:r>
              <a:rPr lang="zh-CN" altLang="en-US" sz="1800" dirty="0" smtClean="0"/>
              <a:t>使能器按钮是工业机器人为保证操作人员人身安全而设置的。使能器按钮分为两挡</a:t>
            </a:r>
            <a:r>
              <a:rPr lang="en-US" altLang="zh-CN" sz="1800" dirty="0" smtClean="0"/>
              <a:t>,</a:t>
            </a:r>
            <a:r>
              <a:rPr lang="zh-CN" altLang="en-US" sz="1800" dirty="0" smtClean="0"/>
              <a:t>在手动状态下第一挡按下去</a:t>
            </a:r>
            <a:r>
              <a:rPr lang="en-US" altLang="zh-CN" sz="1800" dirty="0" smtClean="0"/>
              <a:t>,</a:t>
            </a:r>
            <a:r>
              <a:rPr lang="zh-CN" altLang="en-US" sz="1800" dirty="0" smtClean="0"/>
              <a:t>机器人将处于电动机开启状态</a:t>
            </a:r>
            <a:r>
              <a:rPr lang="en-US" altLang="zh-CN" sz="1800" dirty="0" smtClean="0"/>
              <a:t>,</a:t>
            </a:r>
            <a:r>
              <a:rPr lang="zh-CN" altLang="en-US" sz="1800" dirty="0" smtClean="0"/>
              <a:t>只有在按下使能器按钮</a:t>
            </a:r>
            <a:r>
              <a:rPr lang="en-US" altLang="zh-CN" sz="1800" dirty="0" smtClean="0"/>
              <a:t>,</a:t>
            </a:r>
            <a:r>
              <a:rPr lang="zh-CN" altLang="en-US" sz="1800" dirty="0" smtClean="0"/>
              <a:t>并保持在</a:t>
            </a:r>
            <a:r>
              <a:rPr lang="en-US" altLang="zh-CN" sz="1800" dirty="0" smtClean="0"/>
              <a:t>“</a:t>
            </a:r>
            <a:r>
              <a:rPr lang="zh-CN" altLang="en-US" sz="1800" dirty="0" smtClean="0"/>
              <a:t>电动机开启</a:t>
            </a:r>
            <a:r>
              <a:rPr lang="en-US" altLang="zh-CN" sz="1800" dirty="0" smtClean="0"/>
              <a:t>”</a:t>
            </a:r>
            <a:r>
              <a:rPr lang="zh-CN" altLang="en-US" sz="1800" dirty="0" smtClean="0"/>
              <a:t>的状态</a:t>
            </a:r>
            <a:r>
              <a:rPr lang="en-US" altLang="zh-CN" sz="1800" dirty="0" smtClean="0"/>
              <a:t>,</a:t>
            </a:r>
            <a:r>
              <a:rPr lang="zh-CN" altLang="en-US" sz="1800" dirty="0" smtClean="0"/>
              <a:t>才可对机器人进行手动的操作与程序的调试。当发生危险时</a:t>
            </a:r>
            <a:r>
              <a:rPr lang="en-US" altLang="zh-CN" sz="1800" dirty="0" smtClean="0"/>
              <a:t>,</a:t>
            </a:r>
            <a:r>
              <a:rPr lang="zh-CN" altLang="en-US" sz="1800" dirty="0" smtClean="0"/>
              <a:t>人会本能地将使能器按钮松开或按紧</a:t>
            </a:r>
            <a:r>
              <a:rPr lang="en-US" altLang="zh-CN" sz="1800" dirty="0" smtClean="0"/>
              <a:t>,</a:t>
            </a:r>
            <a:r>
              <a:rPr lang="zh-CN" altLang="en-US" sz="1800" dirty="0" smtClean="0"/>
              <a:t>机器人则会马上停下来</a:t>
            </a:r>
            <a:r>
              <a:rPr lang="en-US" altLang="zh-CN" sz="1800" dirty="0" smtClean="0"/>
              <a:t>,</a:t>
            </a:r>
            <a:r>
              <a:rPr lang="zh-CN" altLang="en-US" sz="1800" dirty="0" smtClean="0"/>
              <a:t>保证安全。</a:t>
            </a:r>
            <a:endParaRPr lang="zh-CN" altLang="en-US" sz="1800" dirty="0"/>
          </a:p>
        </p:txBody>
      </p:sp>
      <p:pic>
        <p:nvPicPr>
          <p:cNvPr id="4" name="Picture 9"/>
          <p:cNvPicPr/>
          <p:nvPr/>
        </p:nvPicPr>
        <p:blipFill>
          <a:blip r:embed="rId3">
            <a:extLst>
              <a:ext uri="{BEBA8EAE-BF5A-486C-A8C5-ECC9F3942E4B}">
                <a14:imgProps xmlns:a14="http://schemas.microsoft.com/office/drawing/2010/main">
                  <a14:imgLayer r:embed="rId4">
                    <a14:imgEffect>
                      <a14:backgroundRemoval t="0" b="100000" l="0" r="100000">
                        <a14:foregroundMark x1="56944" y1="47942" x2="56944" y2="47942"/>
                        <a14:foregroundMark x1="58796" y1="41404" x2="58796" y2="41404"/>
                        <a14:foregroundMark x1="53241" y1="53269" x2="53241" y2="56659"/>
                        <a14:foregroundMark x1="56944" y1="61501" x2="56944" y2="65860"/>
                        <a14:foregroundMark x1="56944" y1="69007" x2="56944" y2="70944"/>
                        <a14:foregroundMark x1="58796" y1="73850" x2="58796" y2="76029"/>
                      </a14:backgroundRemoval>
                    </a14:imgEffect>
                  </a14:imgLayer>
                </a14:imgProps>
              </a:ext>
              <a:ext uri="{28A0092B-C50C-407E-A947-70E740481C1C}">
                <a14:useLocalDpi xmlns:a14="http://schemas.microsoft.com/office/drawing/2010/main" val="0"/>
              </a:ext>
            </a:extLst>
          </a:blip>
          <a:srcRect/>
          <a:stretch>
            <a:fillRect/>
          </a:stretch>
        </p:blipFill>
        <p:spPr bwMode="auto">
          <a:xfrm>
            <a:off x="6366726" y="1844824"/>
            <a:ext cx="1329055" cy="2409190"/>
          </a:xfrm>
          <a:prstGeom prst="rect">
            <a:avLst/>
          </a:prstGeom>
          <a:noFill/>
          <a:ln>
            <a:noFill/>
          </a:ln>
          <a:extLst/>
        </p:spPr>
      </p:pic>
      <p:sp>
        <p:nvSpPr>
          <p:cNvPr id="5" name="矩形 4"/>
          <p:cNvSpPr/>
          <p:nvPr/>
        </p:nvSpPr>
        <p:spPr>
          <a:xfrm>
            <a:off x="6366726" y="4468470"/>
            <a:ext cx="1301959" cy="307777"/>
          </a:xfrm>
          <a:prstGeom prst="rect">
            <a:avLst/>
          </a:prstGeom>
        </p:spPr>
        <p:txBody>
          <a:bodyPr wrap="none">
            <a:spAutoFit/>
          </a:bodyPr>
          <a:lstStyle/>
          <a:p>
            <a:r>
              <a:rPr lang="zh-CN" altLang="zh-CN" sz="1400" dirty="0"/>
              <a:t>图 使能器按钮</a:t>
            </a:r>
          </a:p>
        </p:txBody>
      </p:sp>
      <p:sp>
        <p:nvSpPr>
          <p:cNvPr id="10" name="右箭头 9"/>
          <p:cNvSpPr/>
          <p:nvPr/>
        </p:nvSpPr>
        <p:spPr>
          <a:xfrm rot="5400000">
            <a:off x="6875403" y="2618910"/>
            <a:ext cx="864096" cy="324036"/>
          </a:xfrm>
          <a:prstGeom prst="rightArrow">
            <a:avLst>
              <a:gd name="adj1" fmla="val 28165"/>
              <a:gd name="adj2" fmla="val 4853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590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2954" y="725795"/>
            <a:ext cx="2646878" cy="735907"/>
          </a:xfrm>
          <a:prstGeom prst="rect">
            <a:avLst/>
          </a:prstGeom>
        </p:spPr>
        <p:txBody>
          <a:bodyPr wrap="none">
            <a:spAutoFit/>
          </a:bodyPr>
          <a:lstStyle/>
          <a:p>
            <a:pPr>
              <a:lnSpc>
                <a:spcPct val="150000"/>
              </a:lnSpc>
              <a:spcBef>
                <a:spcPct val="0"/>
              </a:spcBef>
            </a:pPr>
            <a:r>
              <a:rPr lang="zh-CN" altLang="en-US" sz="3200" dirty="0" smtClean="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六、随堂练习</a:t>
            </a:r>
            <a:endParaRPr lang="zh-CN" altLang="en-US" sz="3200"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endParaRPr>
          </a:p>
        </p:txBody>
      </p:sp>
      <p:pic>
        <p:nvPicPr>
          <p:cNvPr id="30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348880"/>
            <a:ext cx="5897200" cy="4298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35496" y="1621249"/>
            <a:ext cx="8280920" cy="369332"/>
          </a:xfrm>
          <a:prstGeom prst="rect">
            <a:avLst/>
          </a:prstGeom>
        </p:spPr>
        <p:txBody>
          <a:bodyPr wrap="square">
            <a:spAutoFit/>
          </a:bodyPr>
          <a:lstStyle/>
          <a:p>
            <a:r>
              <a:rPr lang="en-US" altLang="zh-CN" dirty="0" smtClean="0"/>
              <a:t>        </a:t>
            </a:r>
            <a:r>
              <a:rPr lang="zh-CN" altLang="en-US" dirty="0" smtClean="0"/>
              <a:t>按照机器人运动轨迹，完成运动轨迹的编程。</a:t>
            </a:r>
            <a:endParaRPr lang="zh-CN" altLang="zh-CN" sz="1600" dirty="0"/>
          </a:p>
        </p:txBody>
      </p:sp>
      <p:sp>
        <p:nvSpPr>
          <p:cNvPr id="10" name="矩形 9"/>
          <p:cNvSpPr/>
          <p:nvPr/>
        </p:nvSpPr>
        <p:spPr>
          <a:xfrm>
            <a:off x="467544" y="1988840"/>
            <a:ext cx="8280920" cy="369332"/>
          </a:xfrm>
          <a:prstGeom prst="rect">
            <a:avLst/>
          </a:prstGeom>
        </p:spPr>
        <p:txBody>
          <a:bodyPr wrap="square">
            <a:spAutoFit/>
          </a:bodyPr>
          <a:lstStyle/>
          <a:p>
            <a:r>
              <a:rPr lang="en-US" altLang="zh-CN" dirty="0" smtClean="0"/>
              <a:t>        </a:t>
            </a:r>
            <a:r>
              <a:rPr lang="zh-CN" altLang="en-US" dirty="0" smtClean="0"/>
              <a:t>机器人运动轨迹由</a:t>
            </a:r>
            <a:r>
              <a:rPr lang="en-US" altLang="zh-CN" dirty="0" smtClean="0"/>
              <a:t>p100</a:t>
            </a:r>
            <a:r>
              <a:rPr lang="zh-CN" altLang="en-US" sz="1600" dirty="0" smtClean="0"/>
              <a:t>开始按顺序移动，最后回到</a:t>
            </a:r>
            <a:r>
              <a:rPr lang="en-US" altLang="zh-CN" sz="1600" dirty="0" smtClean="0"/>
              <a:t>p100</a:t>
            </a:r>
            <a:r>
              <a:rPr lang="zh-CN" altLang="en-US" sz="1600" dirty="0" smtClean="0"/>
              <a:t>结束。</a:t>
            </a:r>
            <a:endParaRPr lang="en-US" altLang="zh-CN" dirty="0" smtClean="0"/>
          </a:p>
        </p:txBody>
      </p:sp>
    </p:spTree>
    <p:extLst>
      <p:ext uri="{BB962C8B-B14F-4D97-AF65-F5344CB8AC3E}">
        <p14:creationId xmlns:p14="http://schemas.microsoft.com/office/powerpoint/2010/main" val="24546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7"/>
                                        </p:tgtEl>
                                        <p:attrNameLst>
                                          <p:attrName>style.visibility</p:attrName>
                                        </p:attrNameLst>
                                      </p:cBhvr>
                                      <p:to>
                                        <p:strVal val="visible"/>
                                      </p:to>
                                    </p:set>
                                    <p:anim calcmode="lin" valueType="num">
                                      <p:cBhvr additive="base">
                                        <p:cTn id="13" dur="500" fill="hold"/>
                                        <p:tgtEl>
                                          <p:spTgt spid="3077"/>
                                        </p:tgtEl>
                                        <p:attrNameLst>
                                          <p:attrName>ppt_x</p:attrName>
                                        </p:attrNameLst>
                                      </p:cBhvr>
                                      <p:tavLst>
                                        <p:tav tm="0">
                                          <p:val>
                                            <p:strVal val="#ppt_x"/>
                                          </p:val>
                                        </p:tav>
                                        <p:tav tm="100000">
                                          <p:val>
                                            <p:strVal val="#ppt_x"/>
                                          </p:val>
                                        </p:tav>
                                      </p:tavLst>
                                    </p:anim>
                                    <p:anim calcmode="lin" valueType="num">
                                      <p:cBhvr additive="base">
                                        <p:cTn id="14" dur="500" fill="hold"/>
                                        <p:tgtEl>
                                          <p:spTgt spid="307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91383" y="980728"/>
            <a:ext cx="2659702" cy="461665"/>
          </a:xfrm>
          <a:prstGeom prst="rect">
            <a:avLst/>
          </a:prstGeom>
        </p:spPr>
        <p:txBody>
          <a:bodyPr wrap="none">
            <a:spAutoFit/>
          </a:bodyPr>
          <a:lstStyle/>
          <a:p>
            <a:r>
              <a:rPr lang="zh-CN" altLang="en-US" sz="2400" b="1" dirty="0" smtClean="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随堂练习参考程序</a:t>
            </a:r>
            <a:endPar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endParaRPr>
          </a:p>
        </p:txBody>
      </p:sp>
      <p:sp>
        <p:nvSpPr>
          <p:cNvPr id="12" name="矩形 11"/>
          <p:cNvSpPr/>
          <p:nvPr/>
        </p:nvSpPr>
        <p:spPr>
          <a:xfrm>
            <a:off x="1115616" y="3933056"/>
            <a:ext cx="5022304" cy="369332"/>
          </a:xfrm>
          <a:prstGeom prst="rect">
            <a:avLst/>
          </a:prstGeom>
        </p:spPr>
        <p:txBody>
          <a:bodyPr wrap="square">
            <a:spAutoFit/>
          </a:bodyPr>
          <a:lstStyle/>
          <a:p>
            <a:r>
              <a:rPr lang="pl-PL" altLang="zh-CN" dirty="0" smtClean="0"/>
              <a:t>MoveJ </a:t>
            </a:r>
            <a:r>
              <a:rPr lang="pl-PL" altLang="zh-CN" dirty="0"/>
              <a:t>p100, v200, </a:t>
            </a:r>
            <a:r>
              <a:rPr lang="en-US" altLang="zh-CN" dirty="0" smtClean="0"/>
              <a:t>fine</a:t>
            </a:r>
            <a:r>
              <a:rPr lang="pl-PL" altLang="zh-CN" dirty="0" smtClean="0"/>
              <a:t>, </a:t>
            </a:r>
            <a:r>
              <a:rPr lang="pl-PL" altLang="zh-CN" dirty="0"/>
              <a:t>tool0;</a:t>
            </a:r>
            <a:endParaRPr lang="zh-CN" altLang="en-US" dirty="0"/>
          </a:p>
        </p:txBody>
      </p:sp>
      <p:sp>
        <p:nvSpPr>
          <p:cNvPr id="20" name="矩形 19"/>
          <p:cNvSpPr/>
          <p:nvPr/>
        </p:nvSpPr>
        <p:spPr>
          <a:xfrm>
            <a:off x="1115616" y="1772816"/>
            <a:ext cx="3180807" cy="369332"/>
          </a:xfrm>
          <a:prstGeom prst="rect">
            <a:avLst/>
          </a:prstGeom>
        </p:spPr>
        <p:txBody>
          <a:bodyPr wrap="none">
            <a:spAutoFit/>
          </a:bodyPr>
          <a:lstStyle/>
          <a:p>
            <a:r>
              <a:rPr lang="pl-PL" altLang="zh-CN" dirty="0"/>
              <a:t>MoveJ p100, v200, z50, tool0;</a:t>
            </a:r>
          </a:p>
        </p:txBody>
      </p:sp>
      <p:sp>
        <p:nvSpPr>
          <p:cNvPr id="25" name="矩形 24"/>
          <p:cNvSpPr/>
          <p:nvPr/>
        </p:nvSpPr>
        <p:spPr>
          <a:xfrm>
            <a:off x="1115616" y="2132856"/>
            <a:ext cx="3224922" cy="369332"/>
          </a:xfrm>
          <a:prstGeom prst="rect">
            <a:avLst/>
          </a:prstGeom>
        </p:spPr>
        <p:txBody>
          <a:bodyPr wrap="none">
            <a:spAutoFit/>
          </a:bodyPr>
          <a:lstStyle/>
          <a:p>
            <a:r>
              <a:rPr lang="en-US" altLang="zh-CN" dirty="0"/>
              <a:t>MoveJ p101, v200, fine, tool0;</a:t>
            </a:r>
          </a:p>
        </p:txBody>
      </p:sp>
      <p:sp>
        <p:nvSpPr>
          <p:cNvPr id="30" name="矩形 29"/>
          <p:cNvSpPr/>
          <p:nvPr/>
        </p:nvSpPr>
        <p:spPr>
          <a:xfrm>
            <a:off x="1111641" y="2483604"/>
            <a:ext cx="3228897" cy="369332"/>
          </a:xfrm>
          <a:prstGeom prst="rect">
            <a:avLst/>
          </a:prstGeom>
        </p:spPr>
        <p:txBody>
          <a:bodyPr wrap="none">
            <a:spAutoFit/>
          </a:bodyPr>
          <a:lstStyle/>
          <a:p>
            <a:r>
              <a:rPr lang="en-US" altLang="zh-CN" dirty="0"/>
              <a:t>MoveL p102, v150, z50, tool0;</a:t>
            </a:r>
          </a:p>
        </p:txBody>
      </p:sp>
      <p:sp>
        <p:nvSpPr>
          <p:cNvPr id="31" name="矩形 30"/>
          <p:cNvSpPr/>
          <p:nvPr/>
        </p:nvSpPr>
        <p:spPr>
          <a:xfrm>
            <a:off x="1115616" y="2852936"/>
            <a:ext cx="3228897" cy="369332"/>
          </a:xfrm>
          <a:prstGeom prst="rect">
            <a:avLst/>
          </a:prstGeom>
        </p:spPr>
        <p:txBody>
          <a:bodyPr wrap="none">
            <a:spAutoFit/>
          </a:bodyPr>
          <a:lstStyle/>
          <a:p>
            <a:r>
              <a:rPr lang="en-US" altLang="zh-CN" dirty="0"/>
              <a:t>MoveL p103, v50, z100, tool0;</a:t>
            </a:r>
          </a:p>
        </p:txBody>
      </p:sp>
      <p:sp>
        <p:nvSpPr>
          <p:cNvPr id="32" name="矩形 31"/>
          <p:cNvSpPr/>
          <p:nvPr/>
        </p:nvSpPr>
        <p:spPr>
          <a:xfrm>
            <a:off x="1115616" y="3212976"/>
            <a:ext cx="3273012" cy="369332"/>
          </a:xfrm>
          <a:prstGeom prst="rect">
            <a:avLst/>
          </a:prstGeom>
        </p:spPr>
        <p:txBody>
          <a:bodyPr wrap="none">
            <a:spAutoFit/>
          </a:bodyPr>
          <a:lstStyle/>
          <a:p>
            <a:r>
              <a:rPr lang="en-US" altLang="zh-CN" dirty="0"/>
              <a:t>MoveL p104, v100, fine, tool0;</a:t>
            </a:r>
          </a:p>
        </p:txBody>
      </p:sp>
      <p:sp>
        <p:nvSpPr>
          <p:cNvPr id="33" name="矩形 32"/>
          <p:cNvSpPr/>
          <p:nvPr/>
        </p:nvSpPr>
        <p:spPr>
          <a:xfrm>
            <a:off x="1115616" y="3563724"/>
            <a:ext cx="3273012" cy="369332"/>
          </a:xfrm>
          <a:prstGeom prst="rect">
            <a:avLst/>
          </a:prstGeom>
        </p:spPr>
        <p:txBody>
          <a:bodyPr wrap="none">
            <a:spAutoFit/>
          </a:bodyPr>
          <a:lstStyle/>
          <a:p>
            <a:r>
              <a:rPr lang="en-US" altLang="zh-CN" dirty="0"/>
              <a:t>MoveL p101, v200, fine, tool0;</a:t>
            </a:r>
          </a:p>
        </p:txBody>
      </p:sp>
    </p:spTree>
    <p:extLst>
      <p:ext uri="{BB962C8B-B14F-4D97-AF65-F5344CB8AC3E}">
        <p14:creationId xmlns:p14="http://schemas.microsoft.com/office/powerpoint/2010/main" val="4107006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5" grpId="0"/>
      <p:bldP spid="30" grpId="0"/>
      <p:bldP spid="31" grpId="0"/>
      <p:bldP spid="32"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
          <p:cNvSpPr>
            <a:spLocks noGrp="1"/>
          </p:cNvSpPr>
          <p:nvPr>
            <p:ph type="title"/>
          </p:nvPr>
        </p:nvSpPr>
        <p:spPr>
          <a:xfrm>
            <a:off x="-396552" y="188640"/>
            <a:ext cx="3059832" cy="1143000"/>
          </a:xfrm>
        </p:spPr>
        <p:txBody>
          <a:bodyPr>
            <a:normAutofit/>
          </a:bodyPr>
          <a:lstStyle/>
          <a:p>
            <a:r>
              <a:rPr lang="zh-CN" altLang="en-US" sz="2400" b="1" dirty="0" smtClean="0"/>
              <a:t>使能状态显示</a:t>
            </a:r>
            <a:endParaRPr lang="zh-CN" altLang="en-US" sz="2400" b="1" dirty="0"/>
          </a:p>
        </p:txBody>
      </p:sp>
      <p:sp>
        <p:nvSpPr>
          <p:cNvPr id="3" name="内容占位符 2"/>
          <p:cNvSpPr>
            <a:spLocks noGrp="1"/>
          </p:cNvSpPr>
          <p:nvPr>
            <p:ph idx="1"/>
          </p:nvPr>
        </p:nvSpPr>
        <p:spPr>
          <a:xfrm>
            <a:off x="202704" y="1484784"/>
            <a:ext cx="8689776" cy="5865515"/>
          </a:xfrm>
        </p:spPr>
        <p:txBody>
          <a:bodyPr/>
          <a:lstStyle/>
          <a:p>
            <a:pPr marL="0" indent="0">
              <a:lnSpc>
                <a:spcPct val="150000"/>
              </a:lnSpc>
              <a:buNone/>
            </a:pPr>
            <a:r>
              <a:rPr lang="en-US" altLang="zh-CN" sz="2000" dirty="0" smtClean="0"/>
              <a:t>        </a:t>
            </a:r>
            <a:r>
              <a:rPr lang="zh-CN" altLang="zh-CN" sz="1800" dirty="0" smtClean="0"/>
              <a:t>操作</a:t>
            </a:r>
            <a:r>
              <a:rPr lang="zh-CN" altLang="zh-CN" sz="1800" dirty="0"/>
              <a:t>者应用左手的四个手指进行</a:t>
            </a:r>
            <a:r>
              <a:rPr lang="zh-CN" altLang="zh-CN" sz="1800" dirty="0" smtClean="0"/>
              <a:t>操作</a:t>
            </a:r>
            <a:r>
              <a:rPr lang="en-US" altLang="zh-CN" sz="1800" dirty="0" smtClean="0"/>
              <a:t>,</a:t>
            </a:r>
            <a:r>
              <a:rPr lang="zh-CN" altLang="zh-CN" sz="1800" dirty="0" smtClean="0"/>
              <a:t>使</a:t>
            </a:r>
            <a:r>
              <a:rPr lang="zh-CN" altLang="zh-CN" sz="1800" dirty="0"/>
              <a:t>能器按钮分为两</a:t>
            </a:r>
            <a:r>
              <a:rPr lang="zh-CN" altLang="zh-CN" sz="1800" dirty="0" smtClean="0"/>
              <a:t>挡</a:t>
            </a:r>
            <a:r>
              <a:rPr lang="en-US" altLang="zh-CN" sz="1800" dirty="0" smtClean="0"/>
              <a:t>,</a:t>
            </a:r>
            <a:r>
              <a:rPr lang="zh-CN" altLang="zh-CN" sz="1800" dirty="0" smtClean="0"/>
              <a:t>在</a:t>
            </a:r>
            <a:r>
              <a:rPr lang="zh-CN" altLang="zh-CN" sz="1800" dirty="0"/>
              <a:t>手动状态下第一挡按下</a:t>
            </a:r>
            <a:r>
              <a:rPr lang="zh-CN" altLang="zh-CN" sz="1800" dirty="0" smtClean="0"/>
              <a:t>去</a:t>
            </a:r>
            <a:r>
              <a:rPr lang="en-US" altLang="zh-CN" sz="1800" dirty="0" smtClean="0"/>
              <a:t>,</a:t>
            </a:r>
            <a:r>
              <a:rPr lang="zh-CN" altLang="zh-CN" sz="1800" dirty="0" smtClean="0"/>
              <a:t>机器人</a:t>
            </a:r>
            <a:r>
              <a:rPr lang="zh-CN" altLang="zh-CN" sz="1800" dirty="0"/>
              <a:t>将处于电动机开启</a:t>
            </a:r>
            <a:r>
              <a:rPr lang="zh-CN" altLang="zh-CN" sz="1800" dirty="0" smtClean="0"/>
              <a:t>状态</a:t>
            </a:r>
            <a:r>
              <a:rPr lang="en-US" altLang="zh-CN" sz="1800" dirty="0" smtClean="0"/>
              <a:t>,</a:t>
            </a:r>
            <a:r>
              <a:rPr lang="zh-CN" altLang="en-US" sz="1800" dirty="0" smtClean="0"/>
              <a:t>即可控制机器人运动</a:t>
            </a:r>
            <a:r>
              <a:rPr lang="zh-CN" altLang="zh-CN" sz="1800" dirty="0" smtClean="0"/>
              <a:t>。</a:t>
            </a:r>
            <a:endParaRPr lang="zh-CN" altLang="zh-CN" sz="1800" dirty="0"/>
          </a:p>
          <a:p>
            <a:pPr marL="0" indent="0">
              <a:buNone/>
            </a:pPr>
            <a:endParaRPr lang="zh-CN" altLang="zh-CN" dirty="0"/>
          </a:p>
          <a:p>
            <a:pPr marL="0" indent="0">
              <a:buNone/>
            </a:pP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700" y="2473939"/>
            <a:ext cx="5040560" cy="1186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9512" y="4260229"/>
            <a:ext cx="8712968" cy="830997"/>
          </a:xfrm>
          <a:prstGeom prst="rect">
            <a:avLst/>
          </a:prstGeom>
          <a:noFill/>
        </p:spPr>
        <p:txBody>
          <a:bodyPr wrap="square" rtlCol="0">
            <a:spAutoFit/>
          </a:bodyPr>
          <a:lstStyle/>
          <a:p>
            <a:pPr>
              <a:lnSpc>
                <a:spcPct val="150000"/>
              </a:lnSpc>
            </a:pPr>
            <a:r>
              <a:rPr lang="en-US" altLang="zh-CN" sz="2000" dirty="0" smtClean="0"/>
              <a:t>        </a:t>
            </a:r>
            <a:r>
              <a:rPr lang="zh-CN" altLang="zh-CN" dirty="0" smtClean="0"/>
              <a:t>第二</a:t>
            </a:r>
            <a:r>
              <a:rPr lang="zh-CN" altLang="zh-CN" dirty="0"/>
              <a:t>挡按下去</a:t>
            </a:r>
            <a:r>
              <a:rPr lang="zh-CN" altLang="zh-CN" dirty="0" smtClean="0"/>
              <a:t>以后</a:t>
            </a:r>
            <a:r>
              <a:rPr lang="en-US" altLang="zh-CN" dirty="0" smtClean="0"/>
              <a:t>,</a:t>
            </a:r>
            <a:r>
              <a:rPr lang="zh-CN" altLang="zh-CN" dirty="0" smtClean="0"/>
              <a:t>机器人</a:t>
            </a:r>
            <a:r>
              <a:rPr lang="zh-CN" altLang="zh-CN" dirty="0"/>
              <a:t>就会处于防护装置停止</a:t>
            </a:r>
            <a:r>
              <a:rPr lang="zh-CN" altLang="zh-CN" dirty="0" smtClean="0"/>
              <a:t>状态</a:t>
            </a:r>
            <a:r>
              <a:rPr lang="en-US" altLang="zh-CN" dirty="0" smtClean="0"/>
              <a:t>,</a:t>
            </a:r>
            <a:r>
              <a:rPr lang="zh-CN" altLang="en-US" dirty="0" smtClean="0"/>
              <a:t>不能控制机器人运动</a:t>
            </a:r>
            <a:r>
              <a:rPr lang="zh-CN" altLang="zh-CN" dirty="0" smtClean="0"/>
              <a:t>。</a:t>
            </a:r>
            <a:endParaRPr lang="zh-CN" altLang="zh-CN" dirty="0"/>
          </a:p>
          <a:p>
            <a:endParaRPr lang="zh-CN" alt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832" y="5051178"/>
            <a:ext cx="5007024" cy="11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305200" y="3676382"/>
            <a:ext cx="2664296" cy="307777"/>
          </a:xfrm>
          <a:prstGeom prst="rect">
            <a:avLst/>
          </a:prstGeom>
          <a:noFill/>
        </p:spPr>
        <p:txBody>
          <a:bodyPr wrap="square" rtlCol="0">
            <a:spAutoFit/>
          </a:bodyPr>
          <a:lstStyle/>
          <a:p>
            <a:r>
              <a:rPr lang="zh-CN" altLang="zh-CN" sz="1400" dirty="0"/>
              <a:t>图 电机开启状态</a:t>
            </a:r>
          </a:p>
        </p:txBody>
      </p:sp>
      <p:sp>
        <p:nvSpPr>
          <p:cNvPr id="10" name="TextBox 9"/>
          <p:cNvSpPr txBox="1"/>
          <p:nvPr/>
        </p:nvSpPr>
        <p:spPr>
          <a:xfrm>
            <a:off x="3325146" y="6330806"/>
            <a:ext cx="2664296" cy="307777"/>
          </a:xfrm>
          <a:prstGeom prst="rect">
            <a:avLst/>
          </a:prstGeom>
          <a:noFill/>
        </p:spPr>
        <p:txBody>
          <a:bodyPr wrap="square" rtlCol="0">
            <a:spAutoFit/>
          </a:bodyPr>
          <a:lstStyle/>
          <a:p>
            <a:r>
              <a:rPr lang="zh-CN" altLang="zh-CN" sz="1400" dirty="0" smtClean="0"/>
              <a:t>图</a:t>
            </a:r>
            <a:r>
              <a:rPr lang="en-US" altLang="zh-CN" sz="1400" dirty="0" smtClean="0"/>
              <a:t> </a:t>
            </a:r>
            <a:r>
              <a:rPr lang="zh-CN" altLang="zh-CN" sz="1400" dirty="0" smtClean="0"/>
              <a:t> </a:t>
            </a:r>
            <a:r>
              <a:rPr lang="zh-CN" altLang="zh-CN" sz="1400" dirty="0"/>
              <a:t>防护装置停止状态</a:t>
            </a:r>
          </a:p>
        </p:txBody>
      </p:sp>
    </p:spTree>
    <p:extLst>
      <p:ext uri="{BB962C8B-B14F-4D97-AF65-F5344CB8AC3E}">
        <p14:creationId xmlns:p14="http://schemas.microsoft.com/office/powerpoint/2010/main" val="24340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ppt_x"/>
                                          </p:val>
                                        </p:tav>
                                        <p:tav tm="100000">
                                          <p:val>
                                            <p:strVal val="#ppt_x"/>
                                          </p:val>
                                        </p:tav>
                                      </p:tavLst>
                                    </p:anim>
                                    <p:anim calcmode="lin" valueType="num">
                                      <p:cBhvr additive="base">
                                        <p:cTn id="26" dur="500" fill="hold"/>
                                        <p:tgtEl>
                                          <p:spTgt spid="10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4167" y1="5992" x2="4167" y2="5992"/>
                        <a14:foregroundMark x1="4745" y1="5992" x2="4745" y2="5992"/>
                        <a14:foregroundMark x1="5440" y1="5992" x2="5440" y2="5992"/>
                        <a14:foregroundMark x1="7292" y1="5992" x2="7292" y2="5992"/>
                        <a14:foregroundMark x1="8102" y1="5165" x2="8102" y2="5165"/>
                        <a14:foregroundMark x1="5787" y1="9091" x2="5787" y2="9091"/>
                        <a14:foregroundMark x1="5787" y1="9298" x2="5787" y2="9298"/>
                        <a14:foregroundMark x1="7523" y1="7645" x2="7523" y2="7645"/>
                        <a14:foregroundMark x1="8333" y1="5165" x2="8333" y2="5165"/>
                        <a14:foregroundMark x1="13426" y1="30785" x2="13426" y2="30785"/>
                        <a14:foregroundMark x1="22222" y1="34091" x2="22222" y2="34091"/>
                        <a14:foregroundMark x1="22222" y1="34091" x2="22222" y2="34091"/>
                        <a14:foregroundMark x1="24537" y1="33884" x2="24537" y2="33884"/>
                        <a14:foregroundMark x1="24537" y1="33884" x2="24537" y2="33884"/>
                        <a14:foregroundMark x1="25926" y1="33884" x2="25926" y2="33884"/>
                        <a14:foregroundMark x1="25926" y1="33884" x2="26505" y2="33884"/>
                        <a14:foregroundMark x1="30787" y1="33471" x2="30787" y2="33471"/>
                        <a14:foregroundMark x1="30787" y1="33471" x2="30787" y2="33471"/>
                        <a14:foregroundMark x1="27315" y1="33471" x2="25116" y2="33471"/>
                        <a14:foregroundMark x1="14583" y1="96694" x2="14583" y2="96694"/>
                        <a14:foregroundMark x1="14583" y1="96694" x2="14583" y2="96694"/>
                        <a14:foregroundMark x1="18287" y1="95661" x2="48032" y2="99793"/>
                        <a14:foregroundMark x1="17477" y1="35950" x2="24421" y2="32025"/>
                        <a14:foregroundMark x1="12963" y1="34504" x2="7292" y2="34504"/>
                        <a14:foregroundMark x1="4398" y1="34917" x2="4398" y2="34917"/>
                        <a14:foregroundMark x1="1620" y1="25207" x2="44907" y2="55579"/>
                        <a14:foregroundMark x1="48380" y1="51033" x2="116" y2="4545"/>
                        <a14:foregroundMark x1="74653" y1="5992" x2="92014" y2="8264"/>
                        <a14:foregroundMark x1="91898" y1="7025" x2="94444" y2="13223"/>
                        <a14:foregroundMark x1="95602" y1="9298" x2="95602" y2="9298"/>
                        <a14:foregroundMark x1="97106" y1="10124" x2="97338" y2="14256"/>
                        <a14:foregroundMark x1="43519" y1="94215" x2="71528" y2="96074"/>
                        <a14:foregroundMark x1="33218" y1="19215" x2="4630" y2="2686"/>
                        <a14:foregroundMark x1="7986" y1="55165" x2="2431" y2="19421"/>
                        <a14:backgroundMark x1="93403" y1="86570" x2="93403" y2="86570"/>
                        <a14:backgroundMark x1="94792" y1="90083" x2="94792" y2="90083"/>
                        <a14:backgroundMark x1="94792" y1="90083" x2="94792" y2="90083"/>
                        <a14:backgroundMark x1="95833" y1="91529" x2="95833" y2="91529"/>
                        <a14:backgroundMark x1="96181" y1="83471" x2="96181" y2="83471"/>
                        <a14:backgroundMark x1="95949" y1="3099" x2="95949" y2="3099"/>
                      </a14:backgroundRemoval>
                    </a14:imgEffect>
                  </a14:imgLayer>
                </a14:imgProps>
              </a:ext>
              <a:ext uri="{28A0092B-C50C-407E-A947-70E740481C1C}">
                <a14:useLocalDpi xmlns:a14="http://schemas.microsoft.com/office/drawing/2010/main" val="0"/>
              </a:ext>
            </a:extLst>
          </a:blip>
          <a:srcRect/>
          <a:stretch>
            <a:fillRect/>
          </a:stretch>
        </p:blipFill>
        <p:spPr bwMode="auto">
          <a:xfrm>
            <a:off x="1619671" y="2924944"/>
            <a:ext cx="5769397" cy="323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633264" y="260648"/>
            <a:ext cx="5349280" cy="1143000"/>
          </a:xfrm>
        </p:spPr>
        <p:txBody>
          <a:bodyPr>
            <a:normAutofit/>
          </a:bodyPr>
          <a:lstStyle/>
          <a:p>
            <a:r>
              <a:rPr lang="zh-CN" altLang="en-US" sz="3200" dirty="0"/>
              <a:t>二、机器人的手动</a:t>
            </a:r>
            <a:r>
              <a:rPr lang="zh-CN" altLang="en-US" sz="3200" dirty="0" smtClean="0"/>
              <a:t>操作</a:t>
            </a:r>
            <a:endParaRPr lang="zh-CN" altLang="en-US" sz="3200" dirty="0"/>
          </a:p>
        </p:txBody>
      </p:sp>
      <p:sp>
        <p:nvSpPr>
          <p:cNvPr id="3" name="内容占位符 2"/>
          <p:cNvSpPr>
            <a:spLocks noGrp="1"/>
          </p:cNvSpPr>
          <p:nvPr>
            <p:ph idx="1"/>
          </p:nvPr>
        </p:nvSpPr>
        <p:spPr>
          <a:xfrm>
            <a:off x="389569" y="1628800"/>
            <a:ext cx="8229600" cy="1872208"/>
          </a:xfrm>
        </p:spPr>
        <p:txBody>
          <a:bodyPr>
            <a:normAutofit/>
          </a:bodyPr>
          <a:lstStyle/>
          <a:p>
            <a:pPr marL="0" indent="0">
              <a:buNone/>
            </a:pPr>
            <a:r>
              <a:rPr lang="en-US" altLang="zh-CN" sz="1800" dirty="0" smtClean="0"/>
              <a:t>       </a:t>
            </a:r>
            <a:r>
              <a:rPr lang="zh-CN" altLang="zh-CN" sz="1800" dirty="0" smtClean="0"/>
              <a:t>手动</a:t>
            </a:r>
            <a:r>
              <a:rPr lang="zh-CN" altLang="zh-CN" sz="1800" dirty="0"/>
              <a:t>操纵机器人运动一共有三种模式</a:t>
            </a:r>
            <a:r>
              <a:rPr lang="en-US" altLang="zh-CN" sz="1800" dirty="0"/>
              <a:t>:</a:t>
            </a:r>
            <a:r>
              <a:rPr lang="zh-CN" altLang="zh-CN" sz="1800" dirty="0"/>
              <a:t>单轴运动、线性运动和重定位运动。下面介绍如何手动操纵机器人进行这三种运动</a:t>
            </a:r>
            <a:r>
              <a:rPr lang="zh-CN" altLang="zh-CN" sz="1800" dirty="0" smtClean="0"/>
              <a:t>。</a:t>
            </a:r>
            <a:endParaRPr lang="en-US" altLang="zh-CN" sz="1800" dirty="0" smtClean="0"/>
          </a:p>
          <a:p>
            <a:pPr marL="0" indent="0">
              <a:buNone/>
            </a:pPr>
            <a:r>
              <a:rPr lang="en-US" altLang="zh-CN" sz="1800" dirty="0" smtClean="0"/>
              <a:t>        </a:t>
            </a:r>
            <a:endParaRPr lang="zh-CN" altLang="zh-CN" sz="2000" dirty="0"/>
          </a:p>
        </p:txBody>
      </p:sp>
      <p:sp>
        <p:nvSpPr>
          <p:cNvPr id="5" name="矩形 4"/>
          <p:cNvSpPr/>
          <p:nvPr/>
        </p:nvSpPr>
        <p:spPr>
          <a:xfrm>
            <a:off x="3275856" y="6247184"/>
            <a:ext cx="1661032" cy="307777"/>
          </a:xfrm>
          <a:prstGeom prst="rect">
            <a:avLst/>
          </a:prstGeom>
        </p:spPr>
        <p:txBody>
          <a:bodyPr wrap="none">
            <a:spAutoFit/>
          </a:bodyPr>
          <a:lstStyle/>
          <a:p>
            <a:r>
              <a:rPr lang="zh-CN" altLang="zh-CN" sz="1400" dirty="0"/>
              <a:t>图 </a:t>
            </a:r>
            <a:r>
              <a:rPr lang="zh-CN" altLang="en-US" sz="1400" dirty="0" smtClean="0"/>
              <a:t>菜单栏手动操纵</a:t>
            </a:r>
            <a:endParaRPr lang="zh-CN" altLang="zh-CN" sz="1400" dirty="0"/>
          </a:p>
        </p:txBody>
      </p:sp>
      <p:sp>
        <p:nvSpPr>
          <p:cNvPr id="4" name="矩形 3"/>
          <p:cNvSpPr/>
          <p:nvPr/>
        </p:nvSpPr>
        <p:spPr>
          <a:xfrm>
            <a:off x="395536" y="2228671"/>
            <a:ext cx="8208912" cy="646331"/>
          </a:xfrm>
          <a:prstGeom prst="rect">
            <a:avLst/>
          </a:prstGeom>
        </p:spPr>
        <p:txBody>
          <a:bodyPr wrap="square">
            <a:spAutoFit/>
          </a:bodyPr>
          <a:lstStyle/>
          <a:p>
            <a:r>
              <a:rPr lang="en-US" altLang="zh-CN" dirty="0" smtClean="0"/>
              <a:t>        </a:t>
            </a:r>
            <a:r>
              <a:rPr lang="zh-CN" altLang="zh-CN" dirty="0" smtClean="0"/>
              <a:t>单击</a:t>
            </a:r>
            <a:r>
              <a:rPr lang="en-US" altLang="zh-CN" dirty="0" smtClean="0"/>
              <a:t>“</a:t>
            </a:r>
            <a:r>
              <a:rPr lang="zh-CN" altLang="zh-CN" dirty="0" smtClean="0"/>
              <a:t>菜单按钮</a:t>
            </a:r>
            <a:r>
              <a:rPr lang="en-US" altLang="zh-CN" dirty="0" smtClean="0"/>
              <a:t>”,</a:t>
            </a:r>
            <a:r>
              <a:rPr lang="zh-CN" altLang="zh-CN" dirty="0" smtClean="0"/>
              <a:t>选择</a:t>
            </a:r>
            <a:r>
              <a:rPr lang="en-US" altLang="zh-CN" dirty="0" smtClean="0"/>
              <a:t>“</a:t>
            </a:r>
            <a:r>
              <a:rPr lang="zh-CN" altLang="zh-CN" dirty="0" smtClean="0"/>
              <a:t>手动操纵</a:t>
            </a:r>
            <a:r>
              <a:rPr lang="en-US" altLang="zh-CN" dirty="0" smtClean="0"/>
              <a:t>”,</a:t>
            </a:r>
            <a:r>
              <a:rPr lang="zh-CN" altLang="en-US" dirty="0" smtClean="0"/>
              <a:t>进入</a:t>
            </a:r>
            <a:r>
              <a:rPr lang="zh-CN" altLang="en-US" dirty="0"/>
              <a:t>手动</a:t>
            </a:r>
            <a:r>
              <a:rPr lang="zh-CN" altLang="en-US" dirty="0" smtClean="0"/>
              <a:t>操纵界面</a:t>
            </a:r>
            <a:r>
              <a:rPr lang="en-US" altLang="zh-CN" dirty="0" smtClean="0"/>
              <a:t>,</a:t>
            </a:r>
            <a:r>
              <a:rPr lang="zh-CN" altLang="en-US" dirty="0" smtClean="0"/>
              <a:t>熟悉</a:t>
            </a:r>
            <a:r>
              <a:rPr lang="zh-CN" altLang="en-US" dirty="0"/>
              <a:t>机器人的运动模式。（注：</a:t>
            </a:r>
            <a:r>
              <a:rPr lang="zh-CN" altLang="zh-CN" dirty="0"/>
              <a:t>在状态栏</a:t>
            </a:r>
            <a:r>
              <a:rPr lang="zh-CN" altLang="zh-CN" dirty="0" smtClean="0"/>
              <a:t>中</a:t>
            </a:r>
            <a:r>
              <a:rPr lang="en-US" altLang="zh-CN" dirty="0" smtClean="0"/>
              <a:t>,</a:t>
            </a:r>
            <a:r>
              <a:rPr lang="zh-CN" altLang="zh-CN" dirty="0" smtClean="0"/>
              <a:t>确认</a:t>
            </a:r>
            <a:r>
              <a:rPr lang="zh-CN" altLang="zh-CN" dirty="0"/>
              <a:t>机器人的状态已切换</a:t>
            </a:r>
            <a:r>
              <a:rPr lang="zh-CN" altLang="zh-CN" dirty="0" smtClean="0"/>
              <a:t>为</a:t>
            </a:r>
            <a:r>
              <a:rPr lang="en-US" altLang="zh-CN" dirty="0" smtClean="0"/>
              <a:t>“</a:t>
            </a:r>
            <a:r>
              <a:rPr lang="zh-CN" altLang="zh-CN" dirty="0" smtClean="0"/>
              <a:t>手动</a:t>
            </a:r>
            <a:r>
              <a:rPr lang="en-US" altLang="zh-CN" dirty="0" smtClean="0"/>
              <a:t>”</a:t>
            </a:r>
            <a:r>
              <a:rPr lang="zh-CN" altLang="zh-CN" dirty="0" smtClean="0"/>
              <a:t>。</a:t>
            </a:r>
            <a:r>
              <a:rPr lang="zh-CN" altLang="en-US" dirty="0"/>
              <a:t>）</a:t>
            </a:r>
            <a:endParaRPr lang="en-US" altLang="zh-CN" dirty="0"/>
          </a:p>
        </p:txBody>
      </p:sp>
    </p:spTree>
    <p:extLst>
      <p:ext uri="{BB962C8B-B14F-4D97-AF65-F5344CB8AC3E}">
        <p14:creationId xmlns:p14="http://schemas.microsoft.com/office/powerpoint/2010/main" val="28886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52"/>
                                        </p:tgtEl>
                                        <p:attrNameLst>
                                          <p:attrName>style.visibility</p:attrName>
                                        </p:attrNameLst>
                                      </p:cBhvr>
                                      <p:to>
                                        <p:strVal val="visible"/>
                                      </p:to>
                                    </p:set>
                                    <p:anim calcmode="lin" valueType="num">
                                      <p:cBhvr additive="base">
                                        <p:cTn id="17" dur="500" fill="hold"/>
                                        <p:tgtEl>
                                          <p:spTgt spid="2052"/>
                                        </p:tgtEl>
                                        <p:attrNameLst>
                                          <p:attrName>ppt_x</p:attrName>
                                        </p:attrNameLst>
                                      </p:cBhvr>
                                      <p:tavLst>
                                        <p:tav tm="0">
                                          <p:val>
                                            <p:strVal val="#ppt_x"/>
                                          </p:val>
                                        </p:tav>
                                        <p:tav tm="100000">
                                          <p:val>
                                            <p:strVal val="#ppt_x"/>
                                          </p:val>
                                        </p:tav>
                                      </p:tavLst>
                                    </p:anim>
                                    <p:anim calcmode="lin" valueType="num">
                                      <p:cBhvr additive="base">
                                        <p:cTn id="18" dur="500" fill="hold"/>
                                        <p:tgtEl>
                                          <p:spTgt spid="205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0568" y="740037"/>
            <a:ext cx="3045024" cy="736848"/>
          </a:xfrm>
        </p:spPr>
        <p:txBody>
          <a:bodyPr>
            <a:normAutofit/>
          </a:bodyPr>
          <a:lstStyle/>
          <a:p>
            <a:r>
              <a:rPr lang="zh-CN" altLang="en-US" sz="2400" b="1" dirty="0" smtClean="0"/>
              <a:t>手动操纵界面</a:t>
            </a:r>
            <a:endParaRPr lang="zh-CN" altLang="en-US" sz="2400" b="1" dirty="0"/>
          </a:p>
        </p:txBody>
      </p:sp>
      <p:pic>
        <p:nvPicPr>
          <p:cNvPr id="3077" name="Picture 5"/>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84375" y1="89463" x2="85069" y2="21488"/>
                        <a14:foregroundMark x1="87731" y1="22934" x2="93287" y2="74793"/>
                        <a14:foregroundMark x1="93056" y1="75413" x2="84375" y2="82231"/>
                        <a14:foregroundMark x1="80671" y1="83884" x2="78009" y2="74380"/>
                        <a14:foregroundMark x1="93056" y1="20041" x2="93519" y2="8264"/>
                        <a14:foregroundMark x1="71991" y1="5785" x2="73611" y2="3512"/>
                        <a14:foregroundMark x1="97917" y1="11364" x2="92130" y2="18182"/>
                        <a14:foregroundMark x1="76736" y1="6818" x2="3819" y2="5372"/>
                        <a14:foregroundMark x1="93056" y1="10331" x2="91551" y2="9091"/>
                        <a14:foregroundMark x1="93056" y1="74174" x2="77431" y2="94421"/>
                        <a14:foregroundMark x1="25463" y1="98347" x2="2199" y2="93182"/>
                        <a14:backgroundMark x1="95718" y1="84298" x2="95718" y2="84298"/>
                        <a14:backgroundMark x1="95949" y1="89256" x2="95949" y2="89256"/>
                        <a14:backgroundMark x1="95602" y1="2686" x2="95602" y2="2686"/>
                      </a14:backgroundRemoval>
                    </a14:imgEffect>
                  </a14:imgLayer>
                </a14:imgProps>
              </a:ext>
              <a:ext uri="{28A0092B-C50C-407E-A947-70E740481C1C}">
                <a14:useLocalDpi xmlns:a14="http://schemas.microsoft.com/office/drawing/2010/main" val="0"/>
              </a:ext>
            </a:extLst>
          </a:blip>
          <a:srcRect/>
          <a:stretch>
            <a:fillRect/>
          </a:stretch>
        </p:blipFill>
        <p:spPr bwMode="auto">
          <a:xfrm>
            <a:off x="5695900" y="1988840"/>
            <a:ext cx="3212604"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foregroundMark x1="89815" y1="4545" x2="97106" y2="10744"/>
                        <a14:foregroundMark x1="89005" y1="5372" x2="71065" y2="15702"/>
                        <a14:foregroundMark x1="92708" y1="20248" x2="91319" y2="59917"/>
                        <a14:foregroundMark x1="89583" y1="19628" x2="71759" y2="62397"/>
                        <a14:foregroundMark x1="84838" y1="10744" x2="80324" y2="60744"/>
                        <a14:foregroundMark x1="81944" y1="12603" x2="75000" y2="62603"/>
                        <a14:foregroundMark x1="80556" y1="21488" x2="67477" y2="29132"/>
                        <a14:foregroundMark x1="78588" y1="7025" x2="5093" y2="3306"/>
                        <a14:foregroundMark x1="62037" y1="62603" x2="6134" y2="54545"/>
                        <a14:foregroundMark x1="63657" y1="64463" x2="6250" y2="57438"/>
                        <a14:foregroundMark x1="63889" y1="78719" x2="6134" y2="63430"/>
                        <a14:foregroundMark x1="18056" y1="60950" x2="1157" y2="46694"/>
                        <a14:foregroundMark x1="79051" y1="93802" x2="5093" y2="95041"/>
                        <a14:foregroundMark x1="82292" y1="90909" x2="79051" y2="29545"/>
                        <a14:foregroundMark x1="90394" y1="40909" x2="84028" y2="87190"/>
                        <a14:foregroundMark x1="92245" y1="75000" x2="81366" y2="28512"/>
                        <a14:foregroundMark x1="89468" y1="3306" x2="86690" y2="3926"/>
                        <a14:foregroundMark x1="92824" y1="10744" x2="92824" y2="10744"/>
                        <a14:foregroundMark x1="93287" y1="11983" x2="93750" y2="12810"/>
                        <a14:foregroundMark x1="94213" y1="14050" x2="94213" y2="15289"/>
                        <a14:foregroundMark x1="95023" y1="16736" x2="95486" y2="17562"/>
                        <a14:foregroundMark x1="95486" y1="17769" x2="95486" y2="17769"/>
                        <a14:foregroundMark x1="92245" y1="30579" x2="92245" y2="34091"/>
                        <a14:foregroundMark x1="94213" y1="38843" x2="93981" y2="43802"/>
                        <a14:foregroundMark x1="93519" y1="48554" x2="93519" y2="49587"/>
                        <a14:foregroundMark x1="93519" y1="50413" x2="93866" y2="52273"/>
                        <a14:foregroundMark x1="94213" y1="55785" x2="94213" y2="57438"/>
                        <a14:foregroundMark x1="94213" y1="58884" x2="94213" y2="61570"/>
                        <a14:foregroundMark x1="94213" y1="63017" x2="94213" y2="66529"/>
                        <a14:foregroundMark x1="94444" y1="68388" x2="94444" y2="71074"/>
                        <a14:foregroundMark x1="94444" y1="72934" x2="94444" y2="75620"/>
                        <a14:foregroundMark x1="94560" y1="76240" x2="94560" y2="76240"/>
                        <a14:foregroundMark x1="93750" y1="64669" x2="93866" y2="67562"/>
                        <a14:foregroundMark x1="94213" y1="72934" x2="94213" y2="73760"/>
                        <a14:foregroundMark x1="96528" y1="52066" x2="96528" y2="52066"/>
                        <a14:foregroundMark x1="95602" y1="42769" x2="95602" y2="42769"/>
                        <a14:foregroundMark x1="95602" y1="38430" x2="95602" y2="38430"/>
                        <a14:foregroundMark x1="96181" y1="42975" x2="96412" y2="44008"/>
                        <a14:foregroundMark x1="96412" y1="47314" x2="96412" y2="48347"/>
                        <a14:foregroundMark x1="87616" y1="83678" x2="87616" y2="83678"/>
                        <a14:foregroundMark x1="88773" y1="84711" x2="88773" y2="84711"/>
                        <a14:foregroundMark x1="90046" y1="81612" x2="90046" y2="81612"/>
                        <a14:foregroundMark x1="90046" y1="81612" x2="90046" y2="81612"/>
                        <a14:foregroundMark x1="90394" y1="81405" x2="90394" y2="81405"/>
                        <a14:foregroundMark x1="90394" y1="81405" x2="90856" y2="82231"/>
                        <a14:foregroundMark x1="90856" y1="82438" x2="90856" y2="85331"/>
                        <a14:foregroundMark x1="89815" y1="87190" x2="88773" y2="88843"/>
                        <a14:foregroundMark x1="86921" y1="89876" x2="85764" y2="90289"/>
                        <a14:foregroundMark x1="84375" y1="90289" x2="82755" y2="91942"/>
                        <a14:foregroundMark x1="81597" y1="92149" x2="81597" y2="92149"/>
                        <a14:foregroundMark x1="79977" y1="91736" x2="78935" y2="90702"/>
                        <a14:foregroundMark x1="75463" y1="84504" x2="75463" y2="82645"/>
                        <a14:foregroundMark x1="75463" y1="74174" x2="75463" y2="74174"/>
                        <a14:foregroundMark x1="76042" y1="67769" x2="76042" y2="65702"/>
                        <a14:foregroundMark x1="76505" y1="63843" x2="77431" y2="68388"/>
                        <a14:foregroundMark x1="78125" y1="71281" x2="78241" y2="74174"/>
                        <a14:foregroundMark x1="78241" y1="76033" x2="78588" y2="81818"/>
                        <a14:foregroundMark x1="79051" y1="82438" x2="81019" y2="84711"/>
                        <a14:foregroundMark x1="83449" y1="84711" x2="84375" y2="84711"/>
                        <a14:foregroundMark x1="88426" y1="82645" x2="88426" y2="82645"/>
                        <a14:foregroundMark x1="89005" y1="81818" x2="89005" y2="81818"/>
                        <a14:foregroundMark x1="88194" y1="78512" x2="88194" y2="78512"/>
                        <a14:foregroundMark x1="87153" y1="79132" x2="86921" y2="80992"/>
                        <a14:foregroundMark x1="87731" y1="80785" x2="87731" y2="80785"/>
                        <a14:foregroundMark x1="85069" y1="88430" x2="85069" y2="88430"/>
                        <a14:foregroundMark x1="72569" y1="71488" x2="86574" y2="86983"/>
                        <a14:backgroundMark x1="85995" y1="1240" x2="85995" y2="1240"/>
                        <a14:backgroundMark x1="98727" y1="26860" x2="98727" y2="26860"/>
                        <a14:backgroundMark x1="99190" y1="34091" x2="99190" y2="34091"/>
                        <a14:backgroundMark x1="99190" y1="34091" x2="99190" y2="34091"/>
                      </a14:backgroundRemoval>
                    </a14:imgEffect>
                  </a14:imgLayer>
                </a14:imgProps>
              </a:ext>
              <a:ext uri="{28A0092B-C50C-407E-A947-70E740481C1C}">
                <a14:useLocalDpi xmlns:a14="http://schemas.microsoft.com/office/drawing/2010/main" val="0"/>
              </a:ext>
            </a:extLst>
          </a:blip>
          <a:srcRect/>
          <a:stretch>
            <a:fillRect/>
          </a:stretch>
        </p:blipFill>
        <p:spPr bwMode="auto">
          <a:xfrm>
            <a:off x="5700092" y="4581328"/>
            <a:ext cx="3212604"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66278" y="1476885"/>
            <a:ext cx="5729857" cy="2215991"/>
          </a:xfrm>
          <a:prstGeom prst="rect">
            <a:avLst/>
          </a:prstGeom>
        </p:spPr>
        <p:txBody>
          <a:bodyPr wrap="square">
            <a:spAutoFit/>
          </a:bodyPr>
          <a:lstStyle/>
          <a:p>
            <a:pPr>
              <a:lnSpc>
                <a:spcPct val="150000"/>
              </a:lnSpc>
            </a:pPr>
            <a:r>
              <a:rPr lang="en-US" altLang="zh-CN" sz="2000" dirty="0" smtClean="0"/>
              <a:t>      </a:t>
            </a:r>
            <a:r>
              <a:rPr lang="zh-CN" altLang="zh-CN" dirty="0" smtClean="0"/>
              <a:t>单击</a:t>
            </a:r>
            <a:r>
              <a:rPr lang="en-US" altLang="zh-CN" dirty="0" smtClean="0"/>
              <a:t>“</a:t>
            </a:r>
            <a:r>
              <a:rPr lang="zh-CN" altLang="zh-CN" dirty="0" smtClean="0"/>
              <a:t>动作模式</a:t>
            </a:r>
            <a:r>
              <a:rPr lang="en-US" altLang="zh-CN" dirty="0" smtClean="0"/>
              <a:t>”,</a:t>
            </a:r>
            <a:r>
              <a:rPr lang="zh-CN" altLang="en-US" dirty="0" smtClean="0"/>
              <a:t>可选择相对的模式进行操纵机器人</a:t>
            </a:r>
            <a:r>
              <a:rPr lang="zh-CN" altLang="en-US" dirty="0"/>
              <a:t>。</a:t>
            </a:r>
            <a:endParaRPr lang="en-US" altLang="zh-CN" dirty="0" smtClean="0"/>
          </a:p>
          <a:p>
            <a:pPr>
              <a:lnSpc>
                <a:spcPct val="150000"/>
              </a:lnSpc>
            </a:pPr>
            <a:r>
              <a:rPr lang="en-US" altLang="zh-CN" dirty="0" smtClean="0"/>
              <a:t>     </a:t>
            </a:r>
            <a:r>
              <a:rPr lang="zh-CN" altLang="zh-CN" dirty="0" smtClean="0"/>
              <a:t>“快速设置”菜单</a:t>
            </a:r>
            <a:r>
              <a:rPr lang="zh-CN" altLang="en-US" dirty="0" smtClean="0"/>
              <a:t>栏中显示当前的动作模式</a:t>
            </a:r>
            <a:r>
              <a:rPr lang="en-US" altLang="zh-CN" dirty="0" smtClean="0"/>
              <a:t>,</a:t>
            </a:r>
            <a:r>
              <a:rPr lang="zh-CN" altLang="en-US" dirty="0" smtClean="0"/>
              <a:t>“</a:t>
            </a:r>
            <a:r>
              <a:rPr lang="en-US" altLang="zh-CN" dirty="0" smtClean="0"/>
              <a:t>1/3</a:t>
            </a:r>
            <a:r>
              <a:rPr lang="zh-CN" altLang="en-US" dirty="0" smtClean="0"/>
              <a:t>”代表当前运动模式为 </a:t>
            </a:r>
            <a:r>
              <a:rPr lang="en-US" altLang="zh-CN" dirty="0" smtClean="0"/>
              <a:t>“</a:t>
            </a:r>
            <a:r>
              <a:rPr lang="zh-CN" altLang="en-US" dirty="0"/>
              <a:t>轴</a:t>
            </a:r>
            <a:r>
              <a:rPr lang="en-US" altLang="zh-CN" dirty="0"/>
              <a:t>1-3 </a:t>
            </a:r>
            <a:r>
              <a:rPr lang="en-US" altLang="zh-CN" dirty="0" smtClean="0"/>
              <a:t>”</a:t>
            </a:r>
            <a:r>
              <a:rPr lang="zh-CN" altLang="en-US" dirty="0" smtClean="0"/>
              <a:t>模式。</a:t>
            </a:r>
            <a:endParaRPr lang="en-US" altLang="zh-CN" dirty="0" smtClean="0"/>
          </a:p>
          <a:p>
            <a:pPr>
              <a:lnSpc>
                <a:spcPct val="150000"/>
              </a:lnSpc>
            </a:pPr>
            <a:r>
              <a:rPr lang="en-US" altLang="zh-CN" dirty="0" smtClean="0"/>
              <a:t>        </a:t>
            </a:r>
            <a:r>
              <a:rPr lang="zh-CN" altLang="en-US" dirty="0" smtClean="0"/>
              <a:t>手动操纵界面的右下方有显示操纵杆方向</a:t>
            </a:r>
            <a:r>
              <a:rPr lang="en-US" altLang="zh-CN" dirty="0" smtClean="0"/>
              <a:t>,</a:t>
            </a:r>
            <a:r>
              <a:rPr lang="zh-CN" altLang="en-US" dirty="0" smtClean="0"/>
              <a:t>箭头方向为当前动作模式对应运动的正方向。</a:t>
            </a:r>
            <a:endParaRPr lang="en-US" altLang="zh-CN" dirty="0" smtClean="0"/>
          </a:p>
        </p:txBody>
      </p:sp>
      <p:sp>
        <p:nvSpPr>
          <p:cNvPr id="6" name="矩形 5"/>
          <p:cNvSpPr/>
          <p:nvPr/>
        </p:nvSpPr>
        <p:spPr>
          <a:xfrm>
            <a:off x="66279" y="4215100"/>
            <a:ext cx="5729856" cy="1338828"/>
          </a:xfrm>
          <a:prstGeom prst="rect">
            <a:avLst/>
          </a:prstGeom>
        </p:spPr>
        <p:txBody>
          <a:bodyPr wrap="square">
            <a:spAutoFit/>
          </a:bodyPr>
          <a:lstStyle/>
          <a:p>
            <a:pPr>
              <a:lnSpc>
                <a:spcPct val="150000"/>
              </a:lnSpc>
            </a:pPr>
            <a:r>
              <a:rPr lang="en-US" altLang="zh-CN" dirty="0" smtClean="0"/>
              <a:t>        </a:t>
            </a:r>
            <a:r>
              <a:rPr lang="zh-CN" altLang="en-US" dirty="0" smtClean="0"/>
              <a:t>运动模式的切换可点击手动操纵界面下的“动作模式”进行切换相对应的运动；也可使用快捷按钮快速切换运动模式：</a:t>
            </a:r>
            <a:endParaRPr lang="en-US" altLang="zh-CN" dirty="0" smtClean="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041" y="5519648"/>
            <a:ext cx="4953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064" y="6121102"/>
            <a:ext cx="47625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82341" y="5558482"/>
            <a:ext cx="3650381" cy="369332"/>
          </a:xfrm>
          <a:prstGeom prst="rect">
            <a:avLst/>
          </a:prstGeom>
          <a:noFill/>
        </p:spPr>
        <p:txBody>
          <a:bodyPr wrap="square" rtlCol="0">
            <a:spAutoFit/>
          </a:bodyPr>
          <a:lstStyle/>
          <a:p>
            <a:r>
              <a:rPr lang="zh-CN" altLang="en-US" dirty="0" smtClean="0"/>
              <a:t>切换</a:t>
            </a:r>
            <a:r>
              <a:rPr lang="en-US" altLang="zh-CN" dirty="0" smtClean="0"/>
              <a:t>“</a:t>
            </a:r>
            <a:r>
              <a:rPr lang="zh-CN" altLang="en-US" dirty="0" smtClean="0"/>
              <a:t>线性</a:t>
            </a:r>
            <a:r>
              <a:rPr lang="en-US" altLang="zh-CN" dirty="0" smtClean="0"/>
              <a:t>”</a:t>
            </a:r>
            <a:r>
              <a:rPr lang="zh-CN" altLang="en-US" dirty="0" smtClean="0"/>
              <a:t> 或 </a:t>
            </a:r>
            <a:r>
              <a:rPr lang="en-US" altLang="zh-CN" dirty="0" smtClean="0"/>
              <a:t>“</a:t>
            </a:r>
            <a:r>
              <a:rPr lang="zh-CN" altLang="en-US" dirty="0" smtClean="0"/>
              <a:t>重定位</a:t>
            </a:r>
            <a:r>
              <a:rPr lang="en-US" altLang="zh-CN" dirty="0" smtClean="0"/>
              <a:t>”</a:t>
            </a:r>
            <a:r>
              <a:rPr lang="zh-CN" altLang="en-US" dirty="0" smtClean="0"/>
              <a:t> 运动</a:t>
            </a:r>
            <a:endParaRPr lang="zh-CN" altLang="en-US" dirty="0"/>
          </a:p>
        </p:txBody>
      </p:sp>
      <p:sp>
        <p:nvSpPr>
          <p:cNvPr id="10" name="TextBox 9"/>
          <p:cNvSpPr txBox="1"/>
          <p:nvPr/>
        </p:nvSpPr>
        <p:spPr>
          <a:xfrm>
            <a:off x="1360314" y="6206846"/>
            <a:ext cx="3787750" cy="369332"/>
          </a:xfrm>
          <a:prstGeom prst="rect">
            <a:avLst/>
          </a:prstGeom>
          <a:noFill/>
        </p:spPr>
        <p:txBody>
          <a:bodyPr wrap="square" rtlCol="0">
            <a:spAutoFit/>
          </a:bodyPr>
          <a:lstStyle/>
          <a:p>
            <a:r>
              <a:rPr lang="zh-CN" altLang="en-US" dirty="0" smtClean="0"/>
              <a:t>切换</a:t>
            </a:r>
            <a:r>
              <a:rPr lang="en-US" altLang="zh-CN" dirty="0" smtClean="0"/>
              <a:t>“</a:t>
            </a:r>
            <a:r>
              <a:rPr lang="zh-CN" altLang="en-US" dirty="0" smtClean="0"/>
              <a:t>轴 </a:t>
            </a:r>
            <a:r>
              <a:rPr lang="en-US" altLang="zh-CN" dirty="0" smtClean="0"/>
              <a:t>1-3”</a:t>
            </a:r>
            <a:r>
              <a:rPr lang="zh-CN" altLang="en-US" dirty="0" smtClean="0"/>
              <a:t> 或</a:t>
            </a:r>
            <a:r>
              <a:rPr lang="en-US" altLang="zh-CN" dirty="0" smtClean="0"/>
              <a:t>“</a:t>
            </a:r>
            <a:r>
              <a:rPr lang="zh-CN" altLang="en-US" dirty="0" smtClean="0"/>
              <a:t>轴 </a:t>
            </a:r>
            <a:r>
              <a:rPr lang="en-US" altLang="zh-CN" dirty="0" smtClean="0"/>
              <a:t>4-6”</a:t>
            </a:r>
            <a:r>
              <a:rPr lang="zh-CN" altLang="en-US" dirty="0" smtClean="0"/>
              <a:t> 运动</a:t>
            </a:r>
            <a:endParaRPr lang="zh-CN" altLang="en-US" dirty="0"/>
          </a:p>
        </p:txBody>
      </p:sp>
    </p:spTree>
    <p:extLst>
      <p:ext uri="{BB962C8B-B14F-4D97-AF65-F5344CB8AC3E}">
        <p14:creationId xmlns:p14="http://schemas.microsoft.com/office/powerpoint/2010/main" val="196296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7"/>
                                        </p:tgtEl>
                                        <p:attrNameLst>
                                          <p:attrName>style.visibility</p:attrName>
                                        </p:attrNameLst>
                                      </p:cBhvr>
                                      <p:to>
                                        <p:strVal val="visible"/>
                                      </p:to>
                                    </p:set>
                                    <p:anim calcmode="lin" valueType="num">
                                      <p:cBhvr additive="base">
                                        <p:cTn id="11" dur="500" fill="hold"/>
                                        <p:tgtEl>
                                          <p:spTgt spid="3077"/>
                                        </p:tgtEl>
                                        <p:attrNameLst>
                                          <p:attrName>ppt_x</p:attrName>
                                        </p:attrNameLst>
                                      </p:cBhvr>
                                      <p:tavLst>
                                        <p:tav tm="0">
                                          <p:val>
                                            <p:strVal val="#ppt_x"/>
                                          </p:val>
                                        </p:tav>
                                        <p:tav tm="100000">
                                          <p:val>
                                            <p:strVal val="#ppt_x"/>
                                          </p:val>
                                        </p:tav>
                                      </p:tavLst>
                                    </p:anim>
                                    <p:anim calcmode="lin" valueType="num">
                                      <p:cBhvr additive="base">
                                        <p:cTn id="12"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additive="base">
                                        <p:cTn id="21" dur="500" fill="hold"/>
                                        <p:tgtEl>
                                          <p:spTgt spid="1026"/>
                                        </p:tgtEl>
                                        <p:attrNameLst>
                                          <p:attrName>ppt_x</p:attrName>
                                        </p:attrNameLst>
                                      </p:cBhvr>
                                      <p:tavLst>
                                        <p:tav tm="0">
                                          <p:val>
                                            <p:strVal val="#ppt_x"/>
                                          </p:val>
                                        </p:tav>
                                        <p:tav tm="100000">
                                          <p:val>
                                            <p:strVal val="#ppt_x"/>
                                          </p:val>
                                        </p:tav>
                                      </p:tavLst>
                                    </p:anim>
                                    <p:anim calcmode="lin" valueType="num">
                                      <p:cBhvr additive="base">
                                        <p:cTn id="22" dur="500" fill="hold"/>
                                        <p:tgtEl>
                                          <p:spTgt spid="102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027"/>
                                        </p:tgtEl>
                                        <p:attrNameLst>
                                          <p:attrName>style.visibility</p:attrName>
                                        </p:attrNameLst>
                                      </p:cBhvr>
                                      <p:to>
                                        <p:strVal val="visible"/>
                                      </p:to>
                                    </p:set>
                                    <p:anim calcmode="lin" valueType="num">
                                      <p:cBhvr additive="base">
                                        <p:cTn id="25" dur="500" fill="hold"/>
                                        <p:tgtEl>
                                          <p:spTgt spid="1027"/>
                                        </p:tgtEl>
                                        <p:attrNameLst>
                                          <p:attrName>ppt_x</p:attrName>
                                        </p:attrNameLst>
                                      </p:cBhvr>
                                      <p:tavLst>
                                        <p:tav tm="0">
                                          <p:val>
                                            <p:strVal val="#ppt_x"/>
                                          </p:val>
                                        </p:tav>
                                        <p:tav tm="100000">
                                          <p:val>
                                            <p:strVal val="#ppt_x"/>
                                          </p:val>
                                        </p:tav>
                                      </p:tavLst>
                                    </p:anim>
                                    <p:anim calcmode="lin" valueType="num">
                                      <p:cBhvr additive="base">
                                        <p:cTn id="26" dur="500" fill="hold"/>
                                        <p:tgtEl>
                                          <p:spTgt spid="102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078"/>
                                        </p:tgtEl>
                                        <p:attrNameLst>
                                          <p:attrName>style.visibility</p:attrName>
                                        </p:attrNameLst>
                                      </p:cBhvr>
                                      <p:to>
                                        <p:strVal val="visible"/>
                                      </p:to>
                                    </p:set>
                                    <p:anim calcmode="lin" valueType="num">
                                      <p:cBhvr additive="base">
                                        <p:cTn id="37" dur="500" fill="hold"/>
                                        <p:tgtEl>
                                          <p:spTgt spid="3078"/>
                                        </p:tgtEl>
                                        <p:attrNameLst>
                                          <p:attrName>ppt_x</p:attrName>
                                        </p:attrNameLst>
                                      </p:cBhvr>
                                      <p:tavLst>
                                        <p:tav tm="0">
                                          <p:val>
                                            <p:strVal val="#ppt_x"/>
                                          </p:val>
                                        </p:tav>
                                        <p:tav tm="100000">
                                          <p:val>
                                            <p:strVal val="#ppt_x"/>
                                          </p:val>
                                        </p:tav>
                                      </p:tavLst>
                                    </p:anim>
                                    <p:anim calcmode="lin" valueType="num">
                                      <p:cBhvr additive="base">
                                        <p:cTn id="38"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62744" y="5501208"/>
            <a:ext cx="8636152" cy="1200329"/>
          </a:xfrm>
          <a:prstGeom prst="rect">
            <a:avLst/>
          </a:prstGeom>
        </p:spPr>
        <p:txBody>
          <a:bodyPr wrap="square">
            <a:spAutoFit/>
          </a:bodyPr>
          <a:lstStyle/>
          <a:p>
            <a:r>
              <a:rPr lang="zh-CN" altLang="zh-CN" dirty="0">
                <a:solidFill>
                  <a:srgbClr val="92D050"/>
                </a:solidFill>
              </a:rPr>
              <a:t>操纵杆的使用技巧：</a:t>
            </a:r>
          </a:p>
          <a:p>
            <a:r>
              <a:rPr lang="en-US" altLang="zh-CN" dirty="0" smtClean="0">
                <a:solidFill>
                  <a:srgbClr val="92D050"/>
                </a:solidFill>
              </a:rPr>
              <a:t>        </a:t>
            </a:r>
            <a:r>
              <a:rPr lang="zh-CN" altLang="zh-CN" dirty="0" smtClean="0">
                <a:solidFill>
                  <a:srgbClr val="92D050"/>
                </a:solidFill>
              </a:rPr>
              <a:t>可以</a:t>
            </a:r>
            <a:r>
              <a:rPr lang="zh-CN" altLang="zh-CN" dirty="0">
                <a:solidFill>
                  <a:srgbClr val="92D050"/>
                </a:solidFill>
              </a:rPr>
              <a:t>将机器人的操纵杆比作汽车的节气</a:t>
            </a:r>
            <a:r>
              <a:rPr lang="zh-CN" altLang="zh-CN" dirty="0" smtClean="0">
                <a:solidFill>
                  <a:srgbClr val="92D050"/>
                </a:solidFill>
              </a:rPr>
              <a:t>门</a:t>
            </a:r>
            <a:r>
              <a:rPr lang="en-US" altLang="zh-CN" dirty="0" smtClean="0">
                <a:solidFill>
                  <a:srgbClr val="92D050"/>
                </a:solidFill>
              </a:rPr>
              <a:t>,</a:t>
            </a:r>
            <a:r>
              <a:rPr lang="zh-CN" altLang="zh-CN" dirty="0" smtClean="0">
                <a:solidFill>
                  <a:srgbClr val="92D050"/>
                </a:solidFill>
              </a:rPr>
              <a:t>操纵杆</a:t>
            </a:r>
            <a:r>
              <a:rPr lang="zh-CN" altLang="zh-CN" dirty="0">
                <a:solidFill>
                  <a:srgbClr val="92D050"/>
                </a:solidFill>
              </a:rPr>
              <a:t>的操纵幅度是与机器人的运动速度相关的。操纵幅度</a:t>
            </a:r>
            <a:r>
              <a:rPr lang="zh-CN" altLang="zh-CN" dirty="0" smtClean="0">
                <a:solidFill>
                  <a:srgbClr val="92D050"/>
                </a:solidFill>
              </a:rPr>
              <a:t>较小</a:t>
            </a:r>
            <a:r>
              <a:rPr lang="en-US" altLang="zh-CN" dirty="0" smtClean="0">
                <a:solidFill>
                  <a:srgbClr val="92D050"/>
                </a:solidFill>
              </a:rPr>
              <a:t>,</a:t>
            </a:r>
            <a:r>
              <a:rPr lang="zh-CN" altLang="zh-CN" dirty="0" smtClean="0">
                <a:solidFill>
                  <a:srgbClr val="92D050"/>
                </a:solidFill>
              </a:rPr>
              <a:t>则</a:t>
            </a:r>
            <a:r>
              <a:rPr lang="zh-CN" altLang="zh-CN" dirty="0">
                <a:solidFill>
                  <a:srgbClr val="92D050"/>
                </a:solidFill>
              </a:rPr>
              <a:t>机器人运动速度较慢。操纵幅度</a:t>
            </a:r>
            <a:r>
              <a:rPr lang="zh-CN" altLang="zh-CN" dirty="0" smtClean="0">
                <a:solidFill>
                  <a:srgbClr val="92D050"/>
                </a:solidFill>
              </a:rPr>
              <a:t>较大</a:t>
            </a:r>
            <a:r>
              <a:rPr lang="en-US" altLang="zh-CN" dirty="0" smtClean="0">
                <a:solidFill>
                  <a:srgbClr val="92D050"/>
                </a:solidFill>
              </a:rPr>
              <a:t>,</a:t>
            </a:r>
            <a:r>
              <a:rPr lang="zh-CN" altLang="zh-CN" dirty="0" smtClean="0">
                <a:solidFill>
                  <a:srgbClr val="92D050"/>
                </a:solidFill>
              </a:rPr>
              <a:t>则</a:t>
            </a:r>
            <a:r>
              <a:rPr lang="zh-CN" altLang="zh-CN" dirty="0">
                <a:solidFill>
                  <a:srgbClr val="92D050"/>
                </a:solidFill>
              </a:rPr>
              <a:t>机机器人运动速度较快</a:t>
            </a:r>
            <a:r>
              <a:rPr lang="en-US" altLang="zh-CN" dirty="0">
                <a:solidFill>
                  <a:srgbClr val="92D050"/>
                </a:solidFill>
              </a:rPr>
              <a:t>.</a:t>
            </a:r>
            <a:r>
              <a:rPr lang="zh-CN" altLang="zh-CN" dirty="0">
                <a:solidFill>
                  <a:srgbClr val="92D050"/>
                </a:solidFill>
              </a:rPr>
              <a:t>所以在操作</a:t>
            </a:r>
            <a:r>
              <a:rPr lang="zh-CN" altLang="zh-CN" dirty="0" smtClean="0">
                <a:solidFill>
                  <a:srgbClr val="92D050"/>
                </a:solidFill>
              </a:rPr>
              <a:t>时</a:t>
            </a:r>
            <a:r>
              <a:rPr lang="en-US" altLang="zh-CN" dirty="0" smtClean="0">
                <a:solidFill>
                  <a:srgbClr val="92D050"/>
                </a:solidFill>
              </a:rPr>
              <a:t>,</a:t>
            </a:r>
            <a:r>
              <a:rPr lang="zh-CN" altLang="zh-CN" dirty="0" smtClean="0">
                <a:solidFill>
                  <a:srgbClr val="92D050"/>
                </a:solidFill>
              </a:rPr>
              <a:t>尽量</a:t>
            </a:r>
            <a:r>
              <a:rPr lang="zh-CN" altLang="zh-CN" dirty="0">
                <a:solidFill>
                  <a:srgbClr val="92D050"/>
                </a:solidFill>
              </a:rPr>
              <a:t>以小幅度操纵使机器人慢慢运动。</a:t>
            </a:r>
          </a:p>
        </p:txBody>
      </p:sp>
      <p:pic>
        <p:nvPicPr>
          <p:cNvPr id="2049" name="图片 553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111393"/>
            <a:ext cx="3147204" cy="337009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468560" y="764704"/>
            <a:ext cx="3851920" cy="648072"/>
          </a:xfrm>
        </p:spPr>
        <p:txBody>
          <a:bodyPr>
            <a:normAutofit/>
          </a:bodyPr>
          <a:lstStyle/>
          <a:p>
            <a:r>
              <a:rPr lang="zh-CN" altLang="zh-CN" sz="2400" b="1" dirty="0"/>
              <a:t>单轴运动的手动操纵</a:t>
            </a:r>
            <a:endParaRPr lang="zh-CN" altLang="en-US" sz="2400" b="1" dirty="0"/>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3"/>
          <p:cNvSpPr>
            <a:spLocks noChangeArrowheads="1"/>
          </p:cNvSpPr>
          <p:nvPr/>
        </p:nvSpPr>
        <p:spPr bwMode="auto">
          <a:xfrm>
            <a:off x="5580112" y="5481486"/>
            <a:ext cx="26642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304800" fontAlgn="base">
              <a:lnSpc>
                <a:spcPct val="100000"/>
              </a:lnSpc>
              <a:spcBef>
                <a:spcPct val="0"/>
              </a:spcBef>
              <a:spcAft>
                <a:spcPct val="0"/>
              </a:spcAft>
              <a:buClrTx/>
              <a:buSzTx/>
              <a:buFontTx/>
              <a:buNone/>
              <a:tabLst/>
            </a:pPr>
            <a:r>
              <a:rPr lang="zh-CN" sz="1400" dirty="0"/>
              <a:t>图 机器人六轴位置分布</a:t>
            </a:r>
          </a:p>
        </p:txBody>
      </p:sp>
      <p:sp>
        <p:nvSpPr>
          <p:cNvPr id="6" name="矩形 5"/>
          <p:cNvSpPr/>
          <p:nvPr/>
        </p:nvSpPr>
        <p:spPr>
          <a:xfrm>
            <a:off x="395536" y="3796439"/>
            <a:ext cx="4944428" cy="1754326"/>
          </a:xfrm>
          <a:prstGeom prst="rect">
            <a:avLst/>
          </a:prstGeom>
        </p:spPr>
        <p:txBody>
          <a:bodyPr wrap="square">
            <a:spAutoFit/>
          </a:bodyPr>
          <a:lstStyle/>
          <a:p>
            <a:pPr>
              <a:lnSpc>
                <a:spcPct val="150000"/>
              </a:lnSpc>
            </a:pPr>
            <a:r>
              <a:rPr lang="zh-CN" altLang="zh-CN" dirty="0"/>
              <a:t>何时使用单轴运动</a:t>
            </a:r>
            <a:r>
              <a:rPr lang="zh-CN" altLang="zh-CN" dirty="0" smtClean="0"/>
              <a:t>：</a:t>
            </a:r>
            <a:endParaRPr lang="en-US" altLang="zh-CN" dirty="0" smtClean="0"/>
          </a:p>
          <a:p>
            <a:pPr marL="285750" indent="-285750">
              <a:lnSpc>
                <a:spcPct val="150000"/>
              </a:lnSpc>
              <a:buFont typeface="Wingdings" pitchFamily="2" charset="2"/>
              <a:buChar char="ü"/>
            </a:pPr>
            <a:r>
              <a:rPr lang="zh-CN" altLang="zh-CN" dirty="0" smtClean="0"/>
              <a:t>将</a:t>
            </a:r>
            <a:r>
              <a:rPr lang="zh-CN" altLang="zh-CN" dirty="0"/>
              <a:t>机械单元移出危险位置</a:t>
            </a:r>
            <a:r>
              <a:rPr lang="zh-CN" altLang="zh-CN" dirty="0" smtClean="0"/>
              <a:t>。</a:t>
            </a:r>
            <a:endParaRPr lang="en-US" altLang="zh-CN" dirty="0" smtClean="0"/>
          </a:p>
          <a:p>
            <a:pPr marL="285750" indent="-285750">
              <a:lnSpc>
                <a:spcPct val="150000"/>
              </a:lnSpc>
              <a:buFont typeface="Wingdings" pitchFamily="2" charset="2"/>
              <a:buChar char="ü"/>
            </a:pPr>
            <a:r>
              <a:rPr lang="zh-CN" altLang="zh-CN" dirty="0" smtClean="0"/>
              <a:t>将</a:t>
            </a:r>
            <a:r>
              <a:rPr lang="zh-CN" altLang="zh-CN" dirty="0"/>
              <a:t>机器人移出奇点</a:t>
            </a:r>
            <a:r>
              <a:rPr lang="zh-CN" altLang="zh-CN" dirty="0" smtClean="0"/>
              <a:t>。</a:t>
            </a:r>
            <a:endParaRPr lang="en-US" altLang="zh-CN" dirty="0" smtClean="0"/>
          </a:p>
          <a:p>
            <a:pPr marL="285750" indent="-285750">
              <a:lnSpc>
                <a:spcPct val="150000"/>
              </a:lnSpc>
              <a:buFont typeface="Wingdings" pitchFamily="2" charset="2"/>
              <a:buChar char="ü"/>
            </a:pPr>
            <a:r>
              <a:rPr lang="zh-CN" altLang="zh-CN" dirty="0" smtClean="0"/>
              <a:t>定位</a:t>
            </a:r>
            <a:r>
              <a:rPr lang="zh-CN" altLang="zh-CN" dirty="0"/>
              <a:t>机器人</a:t>
            </a:r>
            <a:r>
              <a:rPr lang="zh-CN" altLang="zh-CN" dirty="0" smtClean="0"/>
              <a:t>轴</a:t>
            </a:r>
            <a:r>
              <a:rPr lang="en-US" altLang="zh-CN" dirty="0" smtClean="0"/>
              <a:t>,</a:t>
            </a:r>
            <a:r>
              <a:rPr lang="zh-CN" altLang="zh-CN" dirty="0" smtClean="0"/>
              <a:t>以便</a:t>
            </a:r>
            <a:r>
              <a:rPr lang="zh-CN" altLang="zh-CN" dirty="0"/>
              <a:t>进行校准。</a:t>
            </a:r>
          </a:p>
        </p:txBody>
      </p:sp>
      <p:sp>
        <p:nvSpPr>
          <p:cNvPr id="9" name="矩形 8"/>
          <p:cNvSpPr/>
          <p:nvPr/>
        </p:nvSpPr>
        <p:spPr>
          <a:xfrm>
            <a:off x="179512" y="1484784"/>
            <a:ext cx="8640960" cy="646331"/>
          </a:xfrm>
          <a:prstGeom prst="rect">
            <a:avLst/>
          </a:prstGeom>
        </p:spPr>
        <p:txBody>
          <a:bodyPr wrap="square">
            <a:spAutoFit/>
          </a:bodyPr>
          <a:lstStyle/>
          <a:p>
            <a:r>
              <a:rPr lang="en-US" altLang="zh-CN" dirty="0" smtClean="0"/>
              <a:t>         </a:t>
            </a:r>
            <a:r>
              <a:rPr lang="en-US" altLang="zh-CN" dirty="0"/>
              <a:t>ABB</a:t>
            </a:r>
            <a:r>
              <a:rPr lang="zh-CN" altLang="zh-CN" dirty="0"/>
              <a:t>机器人是由六个伺服电动机分别驱动机器人的六个关节轴</a:t>
            </a:r>
            <a:r>
              <a:rPr lang="en-US" altLang="zh-CN" dirty="0"/>
              <a:t>,</a:t>
            </a:r>
            <a:r>
              <a:rPr lang="zh-CN" altLang="zh-CN" dirty="0"/>
              <a:t>那么每次手动操纵一个关节轴的运动</a:t>
            </a:r>
            <a:r>
              <a:rPr lang="en-US" altLang="zh-CN" dirty="0"/>
              <a:t>,</a:t>
            </a:r>
            <a:r>
              <a:rPr lang="zh-CN" altLang="zh-CN" dirty="0"/>
              <a:t>就称之为单轴运动</a:t>
            </a:r>
            <a:r>
              <a:rPr lang="zh-CN" altLang="zh-CN" dirty="0" smtClean="0"/>
              <a:t>。</a:t>
            </a:r>
            <a:endParaRPr lang="zh-CN"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58" y="2131115"/>
            <a:ext cx="1701818" cy="7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64" y="2982904"/>
            <a:ext cx="1693412" cy="684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03" y="2281565"/>
            <a:ext cx="3810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803" y="3125164"/>
            <a:ext cx="377829" cy="4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2557899" y="2331333"/>
            <a:ext cx="3061564" cy="369332"/>
          </a:xfrm>
          <a:prstGeom prst="rect">
            <a:avLst/>
          </a:prstGeom>
        </p:spPr>
        <p:txBody>
          <a:bodyPr wrap="square">
            <a:spAutoFit/>
          </a:bodyPr>
          <a:lstStyle/>
          <a:p>
            <a:r>
              <a:rPr lang="zh-CN" altLang="en-US" dirty="0" smtClean="0"/>
              <a:t>单独操纵轴</a:t>
            </a:r>
            <a:r>
              <a:rPr lang="en-US" altLang="zh-CN" dirty="0" smtClean="0"/>
              <a:t>1-3</a:t>
            </a:r>
            <a:endParaRPr lang="zh-CN" altLang="en-US" dirty="0"/>
          </a:p>
        </p:txBody>
      </p:sp>
      <p:sp>
        <p:nvSpPr>
          <p:cNvPr id="17" name="矩形 16"/>
          <p:cNvSpPr/>
          <p:nvPr/>
        </p:nvSpPr>
        <p:spPr>
          <a:xfrm>
            <a:off x="2555776" y="3131676"/>
            <a:ext cx="3061564" cy="369332"/>
          </a:xfrm>
          <a:prstGeom prst="rect">
            <a:avLst/>
          </a:prstGeom>
        </p:spPr>
        <p:txBody>
          <a:bodyPr wrap="square">
            <a:spAutoFit/>
          </a:bodyPr>
          <a:lstStyle/>
          <a:p>
            <a:r>
              <a:rPr lang="zh-CN" altLang="en-US" dirty="0" smtClean="0"/>
              <a:t>单独操纵轴</a:t>
            </a:r>
            <a:r>
              <a:rPr lang="en-US" altLang="zh-CN" dirty="0" smtClean="0"/>
              <a:t>4-6</a:t>
            </a:r>
          </a:p>
        </p:txBody>
      </p:sp>
    </p:spTree>
    <p:extLst>
      <p:ext uri="{BB962C8B-B14F-4D97-AF65-F5344CB8AC3E}">
        <p14:creationId xmlns:p14="http://schemas.microsoft.com/office/powerpoint/2010/main" val="45736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9"/>
                                        </p:tgtEl>
                                        <p:attrNameLst>
                                          <p:attrName>style.visibility</p:attrName>
                                        </p:attrNameLst>
                                      </p:cBhvr>
                                      <p:to>
                                        <p:strVal val="visible"/>
                                      </p:to>
                                    </p:set>
                                    <p:anim calcmode="lin" valueType="num">
                                      <p:cBhvr additive="base">
                                        <p:cTn id="13" dur="500" fill="hold"/>
                                        <p:tgtEl>
                                          <p:spTgt spid="2049"/>
                                        </p:tgtEl>
                                        <p:attrNameLst>
                                          <p:attrName>ppt_x</p:attrName>
                                        </p:attrNameLst>
                                      </p:cBhvr>
                                      <p:tavLst>
                                        <p:tav tm="0">
                                          <p:val>
                                            <p:strVal val="#ppt_x"/>
                                          </p:val>
                                        </p:tav>
                                        <p:tav tm="100000">
                                          <p:val>
                                            <p:strVal val="#ppt_x"/>
                                          </p:val>
                                        </p:tav>
                                      </p:tavLst>
                                    </p:anim>
                                    <p:anim calcmode="lin" valueType="num">
                                      <p:cBhvr additive="base">
                                        <p:cTn id="14" dur="500" fill="hold"/>
                                        <p:tgtEl>
                                          <p:spTgt spid="204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170"/>
                                        </p:tgtEl>
                                        <p:attrNameLst>
                                          <p:attrName>style.visibility</p:attrName>
                                        </p:attrNameLst>
                                      </p:cBhvr>
                                      <p:to>
                                        <p:strVal val="visible"/>
                                      </p:to>
                                    </p:set>
                                    <p:anim calcmode="lin" valueType="num">
                                      <p:cBhvr additive="base">
                                        <p:cTn id="27" dur="500" fill="hold"/>
                                        <p:tgtEl>
                                          <p:spTgt spid="7170"/>
                                        </p:tgtEl>
                                        <p:attrNameLst>
                                          <p:attrName>ppt_x</p:attrName>
                                        </p:attrNameLst>
                                      </p:cBhvr>
                                      <p:tavLst>
                                        <p:tav tm="0">
                                          <p:val>
                                            <p:strVal val="#ppt_x"/>
                                          </p:val>
                                        </p:tav>
                                        <p:tav tm="100000">
                                          <p:val>
                                            <p:strVal val="#ppt_x"/>
                                          </p:val>
                                        </p:tav>
                                      </p:tavLst>
                                    </p:anim>
                                    <p:anim calcmode="lin" valueType="num">
                                      <p:cBhvr additive="base">
                                        <p:cTn id="28" dur="500" fill="hold"/>
                                        <p:tgtEl>
                                          <p:spTgt spid="717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173"/>
                                        </p:tgtEl>
                                        <p:attrNameLst>
                                          <p:attrName>style.visibility</p:attrName>
                                        </p:attrNameLst>
                                      </p:cBhvr>
                                      <p:to>
                                        <p:strVal val="visible"/>
                                      </p:to>
                                    </p:set>
                                    <p:anim calcmode="lin" valueType="num">
                                      <p:cBhvr additive="base">
                                        <p:cTn id="31" dur="500" fill="hold"/>
                                        <p:tgtEl>
                                          <p:spTgt spid="7173"/>
                                        </p:tgtEl>
                                        <p:attrNameLst>
                                          <p:attrName>ppt_x</p:attrName>
                                        </p:attrNameLst>
                                      </p:cBhvr>
                                      <p:tavLst>
                                        <p:tav tm="0">
                                          <p:val>
                                            <p:strVal val="#ppt_x"/>
                                          </p:val>
                                        </p:tav>
                                        <p:tav tm="100000">
                                          <p:val>
                                            <p:strVal val="#ppt_x"/>
                                          </p:val>
                                        </p:tav>
                                      </p:tavLst>
                                    </p:anim>
                                    <p:anim calcmode="lin" valueType="num">
                                      <p:cBhvr additive="base">
                                        <p:cTn id="32" dur="500" fill="hold"/>
                                        <p:tgtEl>
                                          <p:spTgt spid="717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171"/>
                                        </p:tgtEl>
                                        <p:attrNameLst>
                                          <p:attrName>style.visibility</p:attrName>
                                        </p:attrNameLst>
                                      </p:cBhvr>
                                      <p:to>
                                        <p:strVal val="visible"/>
                                      </p:to>
                                    </p:set>
                                    <p:anim calcmode="lin" valueType="num">
                                      <p:cBhvr additive="base">
                                        <p:cTn id="41" dur="500" fill="hold"/>
                                        <p:tgtEl>
                                          <p:spTgt spid="7171"/>
                                        </p:tgtEl>
                                        <p:attrNameLst>
                                          <p:attrName>ppt_x</p:attrName>
                                        </p:attrNameLst>
                                      </p:cBhvr>
                                      <p:tavLst>
                                        <p:tav tm="0">
                                          <p:val>
                                            <p:strVal val="#ppt_x"/>
                                          </p:val>
                                        </p:tav>
                                        <p:tav tm="100000">
                                          <p:val>
                                            <p:strVal val="#ppt_x"/>
                                          </p:val>
                                        </p:tav>
                                      </p:tavLst>
                                    </p:anim>
                                    <p:anim calcmode="lin" valueType="num">
                                      <p:cBhvr additive="base">
                                        <p:cTn id="42" dur="500" fill="hold"/>
                                        <p:tgtEl>
                                          <p:spTgt spid="717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174"/>
                                        </p:tgtEl>
                                        <p:attrNameLst>
                                          <p:attrName>style.visibility</p:attrName>
                                        </p:attrNameLst>
                                      </p:cBhvr>
                                      <p:to>
                                        <p:strVal val="visible"/>
                                      </p:to>
                                    </p:set>
                                    <p:anim calcmode="lin" valueType="num">
                                      <p:cBhvr additive="base">
                                        <p:cTn id="45" dur="500" fill="hold"/>
                                        <p:tgtEl>
                                          <p:spTgt spid="7174"/>
                                        </p:tgtEl>
                                        <p:attrNameLst>
                                          <p:attrName>ppt_x</p:attrName>
                                        </p:attrNameLst>
                                      </p:cBhvr>
                                      <p:tavLst>
                                        <p:tav tm="0">
                                          <p:val>
                                            <p:strVal val="#ppt_x"/>
                                          </p:val>
                                        </p:tav>
                                        <p:tav tm="100000">
                                          <p:val>
                                            <p:strVal val="#ppt_x"/>
                                          </p:val>
                                        </p:tav>
                                      </p:tavLst>
                                    </p:anim>
                                    <p:anim calcmode="lin" valueType="num">
                                      <p:cBhvr additive="base">
                                        <p:cTn id="46" dur="500" fill="hold"/>
                                        <p:tgtEl>
                                          <p:spTgt spid="7174"/>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fill="hold"/>
                                        <p:tgtEl>
                                          <p:spTgt spid="8"/>
                                        </p:tgtEl>
                                        <p:attrNameLst>
                                          <p:attrName>ppt_x</p:attrName>
                                        </p:attrNameLst>
                                      </p:cBhvr>
                                      <p:tavLst>
                                        <p:tav tm="0">
                                          <p:val>
                                            <p:strVal val="#ppt_x"/>
                                          </p:val>
                                        </p:tav>
                                        <p:tav tm="100000">
                                          <p:val>
                                            <p:strVal val="#ppt_x"/>
                                          </p:val>
                                        </p:tav>
                                      </p:tavLst>
                                    </p:anim>
                                    <p:anim calcmode="lin" valueType="num">
                                      <p:cBhvr additive="base">
                                        <p:cTn id="5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6" grpId="0"/>
      <p:bldP spid="9"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536" y="1014590"/>
            <a:ext cx="3024226" cy="461665"/>
          </a:xfrm>
          <a:prstGeom prst="rect">
            <a:avLst/>
          </a:prstGeom>
        </p:spPr>
        <p:txBody>
          <a:bodyPr wrap="none">
            <a:spAutoFit/>
          </a:bodyPr>
          <a:lstStyle/>
          <a:p>
            <a:pPr marL="54864" algn="r">
              <a:spcBef>
                <a:spcPct val="0"/>
              </a:spcBef>
            </a:pPr>
            <a:r>
              <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线性</a:t>
            </a:r>
            <a:r>
              <a:rPr lang="zh-CN"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运动的手动操纵</a:t>
            </a:r>
            <a:endPar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endParaRPr>
          </a:p>
        </p:txBody>
      </p:sp>
      <p:sp>
        <p:nvSpPr>
          <p:cNvPr id="5" name="矩形 4"/>
          <p:cNvSpPr/>
          <p:nvPr/>
        </p:nvSpPr>
        <p:spPr>
          <a:xfrm>
            <a:off x="264556" y="1476256"/>
            <a:ext cx="8680573" cy="646331"/>
          </a:xfrm>
          <a:prstGeom prst="rect">
            <a:avLst/>
          </a:prstGeom>
        </p:spPr>
        <p:txBody>
          <a:bodyPr wrap="square">
            <a:spAutoFit/>
          </a:bodyPr>
          <a:lstStyle/>
          <a:p>
            <a:r>
              <a:rPr lang="en-US" altLang="zh-CN" dirty="0" smtClean="0"/>
              <a:t>        </a:t>
            </a:r>
            <a:r>
              <a:rPr lang="zh-CN" altLang="zh-CN" dirty="0" smtClean="0"/>
              <a:t>线性</a:t>
            </a:r>
            <a:r>
              <a:rPr lang="zh-CN" altLang="zh-CN" dirty="0"/>
              <a:t>运动（</a:t>
            </a:r>
            <a:r>
              <a:rPr lang="en-US" altLang="zh-CN" dirty="0"/>
              <a:t>Linear</a:t>
            </a:r>
            <a:r>
              <a:rPr lang="zh-CN" altLang="zh-CN" dirty="0" smtClean="0"/>
              <a:t>）</a:t>
            </a:r>
            <a:r>
              <a:rPr lang="en-US" altLang="zh-CN" dirty="0" smtClean="0"/>
              <a:t>,</a:t>
            </a:r>
            <a:r>
              <a:rPr lang="zh-CN" altLang="zh-CN" dirty="0" smtClean="0"/>
              <a:t>指</a:t>
            </a:r>
            <a:r>
              <a:rPr lang="zh-CN" altLang="zh-CN" dirty="0"/>
              <a:t>安装在机器人第六轴法兰盘上工具的</a:t>
            </a:r>
            <a:r>
              <a:rPr lang="en-US" altLang="zh-CN" dirty="0"/>
              <a:t>TCP</a:t>
            </a:r>
            <a:r>
              <a:rPr lang="zh-CN" altLang="zh-CN" dirty="0"/>
              <a:t>在空间中做线性</a:t>
            </a:r>
            <a:r>
              <a:rPr lang="zh-CN" altLang="zh-CN" dirty="0" smtClean="0"/>
              <a:t>运动</a:t>
            </a:r>
            <a:r>
              <a:rPr lang="en-US" altLang="zh-CN" dirty="0" smtClean="0"/>
              <a:t>,</a:t>
            </a:r>
            <a:r>
              <a:rPr lang="zh-CN" altLang="zh-CN" dirty="0" smtClean="0"/>
              <a:t>以下是</a:t>
            </a:r>
            <a:r>
              <a:rPr lang="zh-CN" altLang="en-US" dirty="0" smtClean="0"/>
              <a:t>基于</a:t>
            </a:r>
            <a:r>
              <a:rPr lang="en-US" altLang="zh-CN" dirty="0" smtClean="0"/>
              <a:t>“</a:t>
            </a:r>
            <a:r>
              <a:rPr lang="zh-CN" altLang="zh-CN" dirty="0" smtClean="0"/>
              <a:t>基坐标</a:t>
            </a:r>
            <a:r>
              <a:rPr lang="en-US" altLang="zh-CN" dirty="0" smtClean="0"/>
              <a:t>”</a:t>
            </a:r>
            <a:r>
              <a:rPr lang="zh-CN" altLang="en-US" dirty="0" smtClean="0"/>
              <a:t>的</a:t>
            </a:r>
            <a:r>
              <a:rPr lang="zh-CN" altLang="zh-CN" dirty="0" smtClean="0"/>
              <a:t>手动</a:t>
            </a:r>
            <a:r>
              <a:rPr lang="zh-CN" altLang="zh-CN" dirty="0"/>
              <a:t>操纵线性运动的方法。</a:t>
            </a:r>
          </a:p>
        </p:txBody>
      </p:sp>
      <p:pic>
        <p:nvPicPr>
          <p:cNvPr id="3074"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82407" y1="8884" x2="83796" y2="77479"/>
                        <a14:foregroundMark x1="88889" y1="79132" x2="89931" y2="46901"/>
                        <a14:foregroundMark x1="91782" y1="26653" x2="92940" y2="65909"/>
                        <a14:foregroundMark x1="94444" y1="18595" x2="96759" y2="9504"/>
                        <a14:foregroundMark x1="92477" y1="10331" x2="90046" y2="5372"/>
                        <a14:foregroundMark x1="71991" y1="5992" x2="62037" y2="4132"/>
                        <a14:foregroundMark x1="76042" y1="8058" x2="2778" y2="4545"/>
                        <a14:foregroundMark x1="82870" y1="60744" x2="84144" y2="91322"/>
                        <a14:foregroundMark x1="92940" y1="75826" x2="81713" y2="95248"/>
                        <a14:foregroundMark x1="38657" y1="96694" x2="5556" y2="93802"/>
                        <a14:backgroundMark x1="85185" y1="1653" x2="85185" y2="1653"/>
                        <a14:backgroundMark x1="86921" y1="620" x2="86921" y2="620"/>
                        <a14:backgroundMark x1="93634" y1="620" x2="93634" y2="620"/>
                        <a14:backgroundMark x1="98727" y1="31405" x2="98727" y2="31405"/>
                      </a14:backgroundRemoval>
                    </a14:imgEffect>
                  </a14:imgLayer>
                </a14:imgProps>
              </a:ext>
              <a:ext uri="{28A0092B-C50C-407E-A947-70E740481C1C}">
                <a14:useLocalDpi xmlns:a14="http://schemas.microsoft.com/office/drawing/2010/main" val="0"/>
              </a:ext>
            </a:extLst>
          </a:blip>
          <a:srcRect/>
          <a:stretch>
            <a:fillRect/>
          </a:stretch>
        </p:blipFill>
        <p:spPr bwMode="auto">
          <a:xfrm>
            <a:off x="5468117" y="2108099"/>
            <a:ext cx="3212604"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5" y="4077072"/>
            <a:ext cx="1728194" cy="254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0231" y="4196893"/>
            <a:ext cx="1800202" cy="2424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5"/>
          <p:cNvSpPr/>
          <p:nvPr/>
        </p:nvSpPr>
        <p:spPr>
          <a:xfrm>
            <a:off x="6156176" y="5264916"/>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8510314" y="2924944"/>
            <a:ext cx="166142" cy="14401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D050"/>
              </a:solidFill>
            </a:endParaRPr>
          </a:p>
        </p:txBody>
      </p:sp>
      <p:sp>
        <p:nvSpPr>
          <p:cNvPr id="12" name="矩形 11"/>
          <p:cNvSpPr/>
          <p:nvPr/>
        </p:nvSpPr>
        <p:spPr>
          <a:xfrm>
            <a:off x="229840" y="2189726"/>
            <a:ext cx="4990232" cy="646331"/>
          </a:xfrm>
          <a:prstGeom prst="rect">
            <a:avLst/>
          </a:prstGeom>
        </p:spPr>
        <p:txBody>
          <a:bodyPr wrap="square">
            <a:spAutoFit/>
          </a:bodyPr>
          <a:lstStyle/>
          <a:p>
            <a:r>
              <a:rPr lang="zh-CN" altLang="en-US" dirty="0" smtClean="0"/>
              <a:t>        动作模式选择</a:t>
            </a:r>
            <a:r>
              <a:rPr lang="en-US" altLang="zh-CN" dirty="0" smtClean="0"/>
              <a:t>“</a:t>
            </a:r>
            <a:r>
              <a:rPr lang="zh-CN" altLang="en-US" dirty="0" smtClean="0"/>
              <a:t>线性</a:t>
            </a:r>
            <a:r>
              <a:rPr lang="en-US" altLang="zh-CN" dirty="0" smtClean="0"/>
              <a:t>”</a:t>
            </a:r>
            <a:r>
              <a:rPr lang="zh-CN" altLang="en-US" dirty="0" smtClean="0"/>
              <a:t>模式</a:t>
            </a:r>
            <a:r>
              <a:rPr lang="en-US" altLang="zh-CN" dirty="0" smtClean="0"/>
              <a:t>,</a:t>
            </a:r>
            <a:r>
              <a:rPr lang="zh-CN" altLang="en-US" dirty="0" smtClean="0"/>
              <a:t>观察操纵杆方向</a:t>
            </a:r>
            <a:r>
              <a:rPr lang="zh-CN" altLang="en-US" dirty="0"/>
              <a:t>。</a:t>
            </a:r>
            <a:endParaRPr lang="en-US" altLang="zh-CN" dirty="0" smtClean="0"/>
          </a:p>
          <a:p>
            <a:r>
              <a:rPr lang="zh-CN" altLang="en-US" dirty="0" smtClean="0"/>
              <a:t>        </a:t>
            </a:r>
            <a:endParaRPr lang="zh-CN" altLang="zh-CN" dirty="0"/>
          </a:p>
        </p:txBody>
      </p:sp>
      <p:pic>
        <p:nvPicPr>
          <p:cNvPr id="19" name="Picture 6"/>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89024" l="0" r="89552"/>
                    </a14:imgEffect>
                  </a14:imgLayer>
                </a14:imgProps>
              </a:ext>
              <a:ext uri="{28A0092B-C50C-407E-A947-70E740481C1C}">
                <a14:useLocalDpi xmlns:a14="http://schemas.microsoft.com/office/drawing/2010/main" val="0"/>
              </a:ext>
            </a:extLst>
          </a:blip>
          <a:srcRect/>
          <a:stretch>
            <a:fillRect/>
          </a:stretch>
        </p:blipFill>
        <p:spPr bwMode="auto">
          <a:xfrm rot="21397396">
            <a:off x="4847480" y="5895389"/>
            <a:ext cx="6381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5011500" y="6510121"/>
            <a:ext cx="245580" cy="261610"/>
          </a:xfrm>
          <a:prstGeom prst="rect">
            <a:avLst/>
          </a:prstGeom>
          <a:noFill/>
        </p:spPr>
        <p:txBody>
          <a:bodyPr wrap="none" rtlCol="0">
            <a:spAutoFit/>
          </a:bodyPr>
          <a:lstStyle/>
          <a:p>
            <a:r>
              <a:rPr lang="en-US" altLang="zh-CN" sz="1100" dirty="0" smtClean="0">
                <a:solidFill>
                  <a:srgbClr val="FF0000"/>
                </a:solidFill>
              </a:rPr>
              <a:t>x</a:t>
            </a:r>
            <a:endParaRPr lang="zh-CN" altLang="en-US" sz="1100" dirty="0">
              <a:solidFill>
                <a:srgbClr val="FF0000"/>
              </a:solidFill>
            </a:endParaRPr>
          </a:p>
        </p:txBody>
      </p:sp>
      <p:sp>
        <p:nvSpPr>
          <p:cNvPr id="21" name="TextBox 20"/>
          <p:cNvSpPr txBox="1"/>
          <p:nvPr/>
        </p:nvSpPr>
        <p:spPr>
          <a:xfrm>
            <a:off x="5257080" y="6051651"/>
            <a:ext cx="248786" cy="261610"/>
          </a:xfrm>
          <a:prstGeom prst="rect">
            <a:avLst/>
          </a:prstGeom>
          <a:noFill/>
        </p:spPr>
        <p:txBody>
          <a:bodyPr wrap="none" rtlCol="0">
            <a:spAutoFit/>
          </a:bodyPr>
          <a:lstStyle/>
          <a:p>
            <a:r>
              <a:rPr lang="en-US" altLang="zh-CN" sz="1100" dirty="0">
                <a:solidFill>
                  <a:srgbClr val="92D050"/>
                </a:solidFill>
              </a:rPr>
              <a:t>y</a:t>
            </a:r>
            <a:endParaRPr lang="zh-CN" altLang="en-US" sz="1100" dirty="0">
              <a:solidFill>
                <a:srgbClr val="92D050"/>
              </a:solidFill>
            </a:endParaRPr>
          </a:p>
        </p:txBody>
      </p:sp>
      <p:sp>
        <p:nvSpPr>
          <p:cNvPr id="22" name="TextBox 21"/>
          <p:cNvSpPr txBox="1"/>
          <p:nvPr/>
        </p:nvSpPr>
        <p:spPr>
          <a:xfrm>
            <a:off x="4867484" y="5934057"/>
            <a:ext cx="240772" cy="261610"/>
          </a:xfrm>
          <a:prstGeom prst="rect">
            <a:avLst/>
          </a:prstGeom>
          <a:noFill/>
        </p:spPr>
        <p:txBody>
          <a:bodyPr wrap="none" rtlCol="0">
            <a:spAutoFit/>
          </a:bodyPr>
          <a:lstStyle/>
          <a:p>
            <a:r>
              <a:rPr lang="en-US" altLang="zh-CN" sz="1100" dirty="0">
                <a:solidFill>
                  <a:srgbClr val="00B0F0"/>
                </a:solidFill>
              </a:rPr>
              <a:t>z</a:t>
            </a:r>
            <a:endParaRPr lang="zh-CN" altLang="en-US" sz="1100" dirty="0">
              <a:solidFill>
                <a:srgbClr val="00B0F0"/>
              </a:solidFill>
            </a:endParaRPr>
          </a:p>
        </p:txBody>
      </p:sp>
      <p:pic>
        <p:nvPicPr>
          <p:cNvPr id="23" name="Picture 6"/>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89024" l="0" r="89552"/>
                    </a14:imgEffect>
                  </a14:imgLayer>
                </a14:imgProps>
              </a:ext>
              <a:ext uri="{28A0092B-C50C-407E-A947-70E740481C1C}">
                <a14:useLocalDpi xmlns:a14="http://schemas.microsoft.com/office/drawing/2010/main" val="0"/>
              </a:ext>
            </a:extLst>
          </a:blip>
          <a:srcRect/>
          <a:stretch>
            <a:fillRect/>
          </a:stretch>
        </p:blipFill>
        <p:spPr bwMode="auto">
          <a:xfrm rot="21397396">
            <a:off x="7114729" y="5865026"/>
            <a:ext cx="638175"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7278749" y="6479758"/>
            <a:ext cx="245580" cy="261610"/>
          </a:xfrm>
          <a:prstGeom prst="rect">
            <a:avLst/>
          </a:prstGeom>
          <a:noFill/>
        </p:spPr>
        <p:txBody>
          <a:bodyPr wrap="none" rtlCol="0">
            <a:spAutoFit/>
          </a:bodyPr>
          <a:lstStyle/>
          <a:p>
            <a:r>
              <a:rPr lang="en-US" altLang="zh-CN" sz="1100" dirty="0" smtClean="0">
                <a:solidFill>
                  <a:srgbClr val="FF0000"/>
                </a:solidFill>
              </a:rPr>
              <a:t>x</a:t>
            </a:r>
            <a:endParaRPr lang="zh-CN" altLang="en-US" sz="1100" dirty="0">
              <a:solidFill>
                <a:srgbClr val="FF0000"/>
              </a:solidFill>
            </a:endParaRPr>
          </a:p>
        </p:txBody>
      </p:sp>
      <p:sp>
        <p:nvSpPr>
          <p:cNvPr id="25" name="TextBox 24"/>
          <p:cNvSpPr txBox="1"/>
          <p:nvPr/>
        </p:nvSpPr>
        <p:spPr>
          <a:xfrm>
            <a:off x="7524329" y="6021288"/>
            <a:ext cx="248786" cy="261610"/>
          </a:xfrm>
          <a:prstGeom prst="rect">
            <a:avLst/>
          </a:prstGeom>
          <a:noFill/>
        </p:spPr>
        <p:txBody>
          <a:bodyPr wrap="none" rtlCol="0">
            <a:spAutoFit/>
          </a:bodyPr>
          <a:lstStyle/>
          <a:p>
            <a:r>
              <a:rPr lang="en-US" altLang="zh-CN" sz="1100" dirty="0">
                <a:solidFill>
                  <a:srgbClr val="92D050"/>
                </a:solidFill>
              </a:rPr>
              <a:t>y</a:t>
            </a:r>
            <a:endParaRPr lang="zh-CN" altLang="en-US" sz="1100" dirty="0">
              <a:solidFill>
                <a:srgbClr val="92D050"/>
              </a:solidFill>
            </a:endParaRPr>
          </a:p>
        </p:txBody>
      </p:sp>
      <p:sp>
        <p:nvSpPr>
          <p:cNvPr id="26" name="TextBox 25"/>
          <p:cNvSpPr txBox="1"/>
          <p:nvPr/>
        </p:nvSpPr>
        <p:spPr>
          <a:xfrm>
            <a:off x="7134733" y="5903694"/>
            <a:ext cx="240772" cy="261610"/>
          </a:xfrm>
          <a:prstGeom prst="rect">
            <a:avLst/>
          </a:prstGeom>
          <a:noFill/>
        </p:spPr>
        <p:txBody>
          <a:bodyPr wrap="none" rtlCol="0">
            <a:spAutoFit/>
          </a:bodyPr>
          <a:lstStyle/>
          <a:p>
            <a:r>
              <a:rPr lang="en-US" altLang="zh-CN" sz="1100" dirty="0">
                <a:solidFill>
                  <a:srgbClr val="00B0F0"/>
                </a:solidFill>
              </a:rPr>
              <a:t>z</a:t>
            </a:r>
            <a:endParaRPr lang="zh-CN" altLang="en-US" sz="1100" dirty="0">
              <a:solidFill>
                <a:srgbClr val="00B0F0"/>
              </a:solidFill>
            </a:endParaRPr>
          </a:p>
        </p:txBody>
      </p:sp>
      <p:sp>
        <p:nvSpPr>
          <p:cNvPr id="10" name="矩形 9"/>
          <p:cNvSpPr/>
          <p:nvPr/>
        </p:nvSpPr>
        <p:spPr>
          <a:xfrm>
            <a:off x="264556" y="4196893"/>
            <a:ext cx="4241670" cy="2031325"/>
          </a:xfrm>
          <a:prstGeom prst="rect">
            <a:avLst/>
          </a:prstGeom>
        </p:spPr>
        <p:txBody>
          <a:bodyPr wrap="square">
            <a:spAutoFit/>
          </a:bodyPr>
          <a:lstStyle/>
          <a:p>
            <a:r>
              <a:rPr lang="zh-CN" altLang="zh-CN" dirty="0"/>
              <a:t>何时</a:t>
            </a:r>
            <a:r>
              <a:rPr lang="zh-CN" altLang="zh-CN" dirty="0" smtClean="0"/>
              <a:t>使用</a:t>
            </a:r>
            <a:r>
              <a:rPr lang="zh-CN" altLang="en-US" dirty="0" smtClean="0"/>
              <a:t>基于基坐标的线性运动</a:t>
            </a:r>
            <a:r>
              <a:rPr lang="zh-CN" altLang="zh-CN" dirty="0" smtClean="0"/>
              <a:t>：</a:t>
            </a:r>
            <a:endParaRPr lang="zh-CN" altLang="zh-CN" dirty="0"/>
          </a:p>
          <a:p>
            <a:r>
              <a:rPr lang="en-US" altLang="zh-CN" dirty="0" smtClean="0"/>
              <a:t>        </a:t>
            </a:r>
            <a:r>
              <a:rPr lang="zh-CN" altLang="zh-CN" dirty="0" smtClean="0"/>
              <a:t>当</a:t>
            </a:r>
            <a:r>
              <a:rPr lang="zh-CN" altLang="zh-CN" dirty="0"/>
              <a:t>需要将可预测的运动轻而易举地转化为控制杆运动</a:t>
            </a:r>
            <a:r>
              <a:rPr lang="zh-CN" altLang="zh-CN" dirty="0" smtClean="0"/>
              <a:t>时</a:t>
            </a:r>
            <a:r>
              <a:rPr lang="en-US" altLang="zh-CN" dirty="0" smtClean="0"/>
              <a:t>,</a:t>
            </a:r>
            <a:r>
              <a:rPr lang="zh-CN" altLang="zh-CN" dirty="0" smtClean="0"/>
              <a:t>可以</a:t>
            </a:r>
            <a:r>
              <a:rPr lang="zh-CN" altLang="zh-CN" dirty="0"/>
              <a:t>在基坐标系中进行微动控制。</a:t>
            </a:r>
          </a:p>
          <a:p>
            <a:r>
              <a:rPr lang="en-US" altLang="zh-CN" dirty="0" smtClean="0"/>
              <a:t>        </a:t>
            </a:r>
            <a:r>
              <a:rPr lang="zh-CN" altLang="zh-CN" dirty="0" smtClean="0"/>
              <a:t>在</a:t>
            </a:r>
            <a:r>
              <a:rPr lang="zh-CN" altLang="zh-CN" dirty="0"/>
              <a:t>许多情况</a:t>
            </a:r>
            <a:r>
              <a:rPr lang="zh-CN" altLang="zh-CN" dirty="0" smtClean="0"/>
              <a:t>下</a:t>
            </a:r>
            <a:r>
              <a:rPr lang="en-US" altLang="zh-CN" dirty="0" smtClean="0"/>
              <a:t>,</a:t>
            </a:r>
            <a:r>
              <a:rPr lang="zh-CN" altLang="zh-CN" dirty="0" smtClean="0"/>
              <a:t>基</a:t>
            </a:r>
            <a:r>
              <a:rPr lang="zh-CN" altLang="zh-CN" dirty="0"/>
              <a:t>坐标系是使用最为方便的一种</a:t>
            </a:r>
            <a:r>
              <a:rPr lang="zh-CN" altLang="zh-CN" dirty="0" smtClean="0"/>
              <a:t>坐标系</a:t>
            </a:r>
            <a:r>
              <a:rPr lang="en-US" altLang="zh-CN" dirty="0" smtClean="0"/>
              <a:t>,</a:t>
            </a:r>
            <a:r>
              <a:rPr lang="zh-CN" altLang="zh-CN" dirty="0" smtClean="0"/>
              <a:t>因为</a:t>
            </a:r>
            <a:r>
              <a:rPr lang="zh-CN" altLang="zh-CN" dirty="0"/>
              <a:t>它对工具、工件或其它机械单元没有依赖性。</a:t>
            </a:r>
          </a:p>
        </p:txBody>
      </p:sp>
      <p:sp>
        <p:nvSpPr>
          <p:cNvPr id="2" name="矩形 1"/>
          <p:cNvSpPr/>
          <p:nvPr/>
        </p:nvSpPr>
        <p:spPr>
          <a:xfrm>
            <a:off x="264556" y="2643199"/>
            <a:ext cx="4992524" cy="923330"/>
          </a:xfrm>
          <a:prstGeom prst="rect">
            <a:avLst/>
          </a:prstGeom>
        </p:spPr>
        <p:txBody>
          <a:bodyPr wrap="square">
            <a:spAutoFit/>
          </a:bodyPr>
          <a:lstStyle/>
          <a:p>
            <a:r>
              <a:rPr lang="zh-CN" altLang="en-US" dirty="0" smtClean="0"/>
              <a:t>        以</a:t>
            </a:r>
            <a:r>
              <a:rPr lang="en-US" altLang="zh-CN" dirty="0"/>
              <a:t>Y</a:t>
            </a:r>
            <a:r>
              <a:rPr lang="zh-CN" altLang="en-US" dirty="0"/>
              <a:t>正方向为例移动机器人</a:t>
            </a:r>
            <a:r>
              <a:rPr lang="en-US" altLang="zh-CN" dirty="0"/>
              <a:t>,Y</a:t>
            </a:r>
            <a:r>
              <a:rPr lang="zh-CN" altLang="en-US" dirty="0"/>
              <a:t>的正方向是摇杆的右边方向</a:t>
            </a:r>
            <a:r>
              <a:rPr lang="en-US" altLang="zh-CN" dirty="0"/>
              <a:t>,</a:t>
            </a:r>
            <a:r>
              <a:rPr lang="zh-CN" altLang="en-US" dirty="0"/>
              <a:t>故把摇杆轻轻往右方向推</a:t>
            </a:r>
            <a:r>
              <a:rPr lang="en-US" altLang="zh-CN" dirty="0"/>
              <a:t>,</a:t>
            </a:r>
            <a:r>
              <a:rPr lang="zh-CN" altLang="en-US" dirty="0"/>
              <a:t>则可看到机器人往基坐标的</a:t>
            </a:r>
            <a:r>
              <a:rPr lang="en-US" altLang="zh-CN" dirty="0"/>
              <a:t>Y</a:t>
            </a:r>
            <a:r>
              <a:rPr lang="zh-CN" altLang="en-US" dirty="0"/>
              <a:t>方向运动。</a:t>
            </a:r>
            <a:endParaRPr lang="zh-CN" altLang="zh-CN" dirty="0"/>
          </a:p>
        </p:txBody>
      </p:sp>
    </p:spTree>
    <p:extLst>
      <p:ext uri="{BB962C8B-B14F-4D97-AF65-F5344CB8AC3E}">
        <p14:creationId xmlns:p14="http://schemas.microsoft.com/office/powerpoint/2010/main" val="45683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 calcmode="lin" valueType="num">
                                      <p:cBhvr additive="base">
                                        <p:cTn id="17" dur="500" fill="hold"/>
                                        <p:tgtEl>
                                          <p:spTgt spid="3074"/>
                                        </p:tgtEl>
                                        <p:attrNameLst>
                                          <p:attrName>ppt_x</p:attrName>
                                        </p:attrNameLst>
                                      </p:cBhvr>
                                      <p:tavLst>
                                        <p:tav tm="0">
                                          <p:val>
                                            <p:strVal val="#ppt_x"/>
                                          </p:val>
                                        </p:tav>
                                        <p:tav tm="100000">
                                          <p:val>
                                            <p:strVal val="#ppt_x"/>
                                          </p:val>
                                        </p:tav>
                                      </p:tavLst>
                                    </p:anim>
                                    <p:anim calcmode="lin" valueType="num">
                                      <p:cBhvr additive="base">
                                        <p:cTn id="1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75"/>
                                        </p:tgtEl>
                                        <p:attrNameLst>
                                          <p:attrName>style.visibility</p:attrName>
                                        </p:attrNameLst>
                                      </p:cBhvr>
                                      <p:to>
                                        <p:strVal val="visible"/>
                                      </p:to>
                                    </p:set>
                                    <p:anim calcmode="lin" valueType="num">
                                      <p:cBhvr additive="base">
                                        <p:cTn id="45" dur="500" fill="hold"/>
                                        <p:tgtEl>
                                          <p:spTgt spid="3075"/>
                                        </p:tgtEl>
                                        <p:attrNameLst>
                                          <p:attrName>ppt_x</p:attrName>
                                        </p:attrNameLst>
                                      </p:cBhvr>
                                      <p:tavLst>
                                        <p:tav tm="0">
                                          <p:val>
                                            <p:strVal val="#ppt_x"/>
                                          </p:val>
                                        </p:tav>
                                        <p:tav tm="100000">
                                          <p:val>
                                            <p:strVal val="#ppt_x"/>
                                          </p:val>
                                        </p:tav>
                                      </p:tavLst>
                                    </p:anim>
                                    <p:anim calcmode="lin" valueType="num">
                                      <p:cBhvr additive="base">
                                        <p:cTn id="46"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ppt_x"/>
                                          </p:val>
                                        </p:tav>
                                        <p:tav tm="100000">
                                          <p:val>
                                            <p:strVal val="#ppt_x"/>
                                          </p:val>
                                        </p:tav>
                                      </p:tavLst>
                                    </p:anim>
                                    <p:anim calcmode="lin" valueType="num">
                                      <p:cBhvr additive="base">
                                        <p:cTn id="58" dur="500" fill="hold"/>
                                        <p:tgtEl>
                                          <p:spTgt spid="24"/>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ppt_x"/>
                                          </p:val>
                                        </p:tav>
                                        <p:tav tm="100000">
                                          <p:val>
                                            <p:strVal val="#ppt_x"/>
                                          </p:val>
                                        </p:tav>
                                      </p:tavLst>
                                    </p:anim>
                                    <p:anim calcmode="lin" valueType="num">
                                      <p:cBhvr additive="base">
                                        <p:cTn id="70" dur="500" fill="hold"/>
                                        <p:tgtEl>
                                          <p:spTgt spid="25"/>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076"/>
                                        </p:tgtEl>
                                        <p:attrNameLst>
                                          <p:attrName>style.visibility</p:attrName>
                                        </p:attrNameLst>
                                      </p:cBhvr>
                                      <p:to>
                                        <p:strVal val="visible"/>
                                      </p:to>
                                    </p:set>
                                    <p:anim calcmode="lin" valueType="num">
                                      <p:cBhvr additive="base">
                                        <p:cTn id="77" dur="500" fill="hold"/>
                                        <p:tgtEl>
                                          <p:spTgt spid="3076"/>
                                        </p:tgtEl>
                                        <p:attrNameLst>
                                          <p:attrName>ppt_x</p:attrName>
                                        </p:attrNameLst>
                                      </p:cBhvr>
                                      <p:tavLst>
                                        <p:tav tm="0">
                                          <p:val>
                                            <p:strVal val="#ppt_x"/>
                                          </p:val>
                                        </p:tav>
                                        <p:tav tm="100000">
                                          <p:val>
                                            <p:strVal val="#ppt_x"/>
                                          </p:val>
                                        </p:tav>
                                      </p:tavLst>
                                    </p:anim>
                                    <p:anim calcmode="lin" valueType="num">
                                      <p:cBhvr additive="base">
                                        <p:cTn id="7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additive="base">
                                        <p:cTn id="83" dur="500" fill="hold"/>
                                        <p:tgtEl>
                                          <p:spTgt spid="10"/>
                                        </p:tgtEl>
                                        <p:attrNameLst>
                                          <p:attrName>ppt_x</p:attrName>
                                        </p:attrNameLst>
                                      </p:cBhvr>
                                      <p:tavLst>
                                        <p:tav tm="0">
                                          <p:val>
                                            <p:strVal val="#ppt_x"/>
                                          </p:val>
                                        </p:tav>
                                        <p:tav tm="100000">
                                          <p:val>
                                            <p:strVal val="#ppt_x"/>
                                          </p:val>
                                        </p:tav>
                                      </p:tavLst>
                                    </p:anim>
                                    <p:anim calcmode="lin" valueType="num">
                                      <p:cBhvr additive="base">
                                        <p:cTn id="8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2" grpId="0"/>
      <p:bldP spid="20" grpId="0"/>
      <p:bldP spid="21" grpId="0"/>
      <p:bldP spid="22" grpId="0"/>
      <p:bldP spid="24" grpId="0"/>
      <p:bldP spid="25" grpId="0"/>
      <p:bldP spid="26" grpId="0"/>
      <p:bldP spid="10"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5535" y="973237"/>
            <a:ext cx="3333605" cy="461665"/>
          </a:xfrm>
          <a:prstGeom prst="rect">
            <a:avLst/>
          </a:prstGeom>
        </p:spPr>
        <p:txBody>
          <a:bodyPr wrap="none">
            <a:spAutoFit/>
          </a:bodyPr>
          <a:lstStyle/>
          <a:p>
            <a:pPr marL="54864" algn="r">
              <a:spcBef>
                <a:spcPct val="0"/>
              </a:spcBef>
            </a:pPr>
            <a:r>
              <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重定位</a:t>
            </a:r>
            <a:r>
              <a:rPr lang="zh-CN" altLang="zh-CN"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rPr>
              <a:t>运动的手动操纵</a:t>
            </a:r>
            <a:endParaRPr lang="zh-CN" altLang="en-US" sz="2400" b="1"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endParaRPr>
          </a:p>
        </p:txBody>
      </p:sp>
      <p:sp>
        <p:nvSpPr>
          <p:cNvPr id="5" name="矩形 4"/>
          <p:cNvSpPr/>
          <p:nvPr/>
        </p:nvSpPr>
        <p:spPr>
          <a:xfrm>
            <a:off x="189253" y="1412776"/>
            <a:ext cx="8568952" cy="923330"/>
          </a:xfrm>
          <a:prstGeom prst="rect">
            <a:avLst/>
          </a:prstGeom>
        </p:spPr>
        <p:txBody>
          <a:bodyPr wrap="square">
            <a:spAutoFit/>
          </a:bodyPr>
          <a:lstStyle/>
          <a:p>
            <a:r>
              <a:rPr lang="en-US" altLang="zh-CN" dirty="0" smtClean="0"/>
              <a:t>          </a:t>
            </a:r>
            <a:r>
              <a:rPr lang="zh-CN" altLang="zh-CN" dirty="0" smtClean="0"/>
              <a:t>重定位</a:t>
            </a:r>
            <a:r>
              <a:rPr lang="zh-CN" altLang="zh-CN" dirty="0"/>
              <a:t>运动（姿态运动）</a:t>
            </a:r>
            <a:r>
              <a:rPr lang="en-US" altLang="zh-CN" dirty="0" smtClean="0"/>
              <a:t>Reorient,</a:t>
            </a:r>
            <a:r>
              <a:rPr lang="zh-CN" altLang="zh-CN" dirty="0" smtClean="0"/>
              <a:t>指</a:t>
            </a:r>
            <a:r>
              <a:rPr lang="zh-CN" altLang="zh-CN" dirty="0"/>
              <a:t>机器人第六轴法兰盘上的工具</a:t>
            </a:r>
            <a:r>
              <a:rPr lang="en-US" altLang="zh-CN" dirty="0"/>
              <a:t>TCP</a:t>
            </a:r>
            <a:r>
              <a:rPr lang="zh-CN" altLang="zh-CN" dirty="0"/>
              <a:t>点</a:t>
            </a:r>
            <a:r>
              <a:rPr lang="zh-CN" altLang="zh-CN" dirty="0" smtClean="0"/>
              <a:t>（</a:t>
            </a:r>
            <a:r>
              <a:rPr lang="en-US" altLang="zh-CN" dirty="0"/>
              <a:t>Tool Center </a:t>
            </a:r>
            <a:r>
              <a:rPr lang="en-US" altLang="zh-CN" dirty="0" smtClean="0"/>
              <a:t>Point,</a:t>
            </a:r>
            <a:r>
              <a:rPr lang="zh-CN" altLang="zh-CN" dirty="0" smtClean="0"/>
              <a:t>工具</a:t>
            </a:r>
            <a:r>
              <a:rPr lang="zh-CN" altLang="zh-CN" dirty="0"/>
              <a:t>中心点）在空间中绕着坐标轴旋转的</a:t>
            </a:r>
            <a:r>
              <a:rPr lang="zh-CN" altLang="zh-CN" dirty="0" smtClean="0"/>
              <a:t>运动</a:t>
            </a:r>
            <a:r>
              <a:rPr lang="en-US" altLang="zh-CN" dirty="0" smtClean="0"/>
              <a:t>,</a:t>
            </a:r>
            <a:r>
              <a:rPr lang="zh-CN" altLang="zh-CN" dirty="0" smtClean="0"/>
              <a:t>也</a:t>
            </a:r>
            <a:r>
              <a:rPr lang="zh-CN" altLang="zh-CN" dirty="0"/>
              <a:t>可以理解为机器人绕着工具</a:t>
            </a:r>
            <a:r>
              <a:rPr lang="en-US" altLang="zh-CN" dirty="0"/>
              <a:t>TCP</a:t>
            </a:r>
            <a:r>
              <a:rPr lang="zh-CN" altLang="zh-CN" dirty="0"/>
              <a:t>点作姿态调整的运动</a:t>
            </a:r>
            <a:r>
              <a:rPr lang="zh-CN" altLang="zh-CN" dirty="0" smtClean="0"/>
              <a:t>。</a:t>
            </a:r>
            <a:endParaRPr lang="zh-CN" altLang="zh-CN" dirty="0"/>
          </a:p>
        </p:txBody>
      </p:sp>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53819" y1="47521" x2="19560" y2="28719"/>
                        <a14:foregroundMark x1="9259" y1="86983" x2="55093" y2="84711"/>
                        <a14:foregroundMark x1="75810" y1="94835" x2="82292" y2="13636"/>
                        <a14:foregroundMark x1="75579" y1="10537" x2="90394" y2="77479"/>
                        <a14:foregroundMark x1="81597" y1="83058" x2="59259" y2="84711"/>
                        <a14:foregroundMark x1="78472" y1="96488" x2="88657" y2="90496"/>
                        <a14:foregroundMark x1="90394" y1="83471" x2="93287" y2="46074"/>
                        <a14:foregroundMark x1="92593" y1="28719" x2="84838" y2="17975"/>
                        <a14:foregroundMark x1="89120" y1="6612" x2="93056" y2="11777"/>
                        <a14:foregroundMark x1="95486" y1="14050" x2="95949" y2="11364"/>
                        <a14:foregroundMark x1="31713" y1="97314" x2="31713" y2="97314"/>
                        <a14:foregroundMark x1="40972" y1="97314" x2="40972" y2="97314"/>
                        <a14:backgroundMark x1="96181" y1="1446" x2="96181" y2="1446"/>
                        <a14:backgroundMark x1="96991" y1="85744" x2="96991" y2="85744"/>
                      </a14:backgroundRemoval>
                    </a14:imgEffect>
                  </a14:imgLayer>
                </a14:imgProps>
              </a:ext>
              <a:ext uri="{28A0092B-C50C-407E-A947-70E740481C1C}">
                <a14:useLocalDpi xmlns:a14="http://schemas.microsoft.com/office/drawing/2010/main" val="0"/>
              </a:ext>
            </a:extLst>
          </a:blip>
          <a:srcRect/>
          <a:stretch>
            <a:fillRect/>
          </a:stretch>
        </p:blipFill>
        <p:spPr bwMode="auto">
          <a:xfrm>
            <a:off x="4846176" y="2198681"/>
            <a:ext cx="3912029" cy="2191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51520" y="2348210"/>
            <a:ext cx="4419602" cy="1892826"/>
          </a:xfrm>
          <a:prstGeom prst="rect">
            <a:avLst/>
          </a:prstGeom>
        </p:spPr>
        <p:txBody>
          <a:bodyPr wrap="square">
            <a:spAutoFit/>
          </a:bodyPr>
          <a:lstStyle/>
          <a:p>
            <a:r>
              <a:rPr lang="zh-CN" altLang="en-US" dirty="0" smtClean="0"/>
              <a:t>        动作模式选择</a:t>
            </a:r>
            <a:r>
              <a:rPr lang="en-US" altLang="zh-CN" dirty="0" smtClean="0"/>
              <a:t>“</a:t>
            </a:r>
            <a:r>
              <a:rPr lang="zh-CN" altLang="en-US" dirty="0" smtClean="0"/>
              <a:t>重定位</a:t>
            </a:r>
            <a:r>
              <a:rPr lang="en-US" altLang="zh-CN" dirty="0" smtClean="0"/>
              <a:t>”</a:t>
            </a:r>
            <a:r>
              <a:rPr lang="zh-CN" altLang="en-US" dirty="0" smtClean="0"/>
              <a:t>模式</a:t>
            </a:r>
            <a:r>
              <a:rPr lang="en-US" altLang="zh-CN" dirty="0" smtClean="0"/>
              <a:t>,</a:t>
            </a:r>
            <a:r>
              <a:rPr lang="zh-CN" altLang="en-US" dirty="0" smtClean="0"/>
              <a:t>选择需要的“工具坐标” ；</a:t>
            </a:r>
            <a:r>
              <a:rPr lang="zh-CN" altLang="zh-CN" dirty="0" smtClean="0"/>
              <a:t>默认工具</a:t>
            </a:r>
            <a:r>
              <a:rPr lang="en-US" altLang="zh-CN" dirty="0" smtClean="0"/>
              <a:t>(tool0)</a:t>
            </a:r>
            <a:r>
              <a:rPr lang="zh-CN" altLang="zh-CN" dirty="0" smtClean="0"/>
              <a:t>的工具中心点</a:t>
            </a:r>
            <a:r>
              <a:rPr lang="en-US" altLang="zh-CN" dirty="0" smtClean="0"/>
              <a:t>TCP</a:t>
            </a:r>
            <a:r>
              <a:rPr lang="zh-CN" altLang="zh-CN" dirty="0" smtClean="0"/>
              <a:t>位于机器人安装法兰的中心</a:t>
            </a:r>
            <a:r>
              <a:rPr lang="en-US" altLang="zh-CN" dirty="0" smtClean="0"/>
              <a:t>,</a:t>
            </a:r>
            <a:r>
              <a:rPr lang="zh-CN" altLang="zh-CN" dirty="0" smtClean="0"/>
              <a:t>如图所示。图中的</a:t>
            </a:r>
            <a:r>
              <a:rPr lang="en-US" altLang="zh-CN" dirty="0" smtClean="0"/>
              <a:t>A</a:t>
            </a:r>
            <a:r>
              <a:rPr lang="zh-CN" altLang="zh-CN" dirty="0" smtClean="0"/>
              <a:t>点就是原始的</a:t>
            </a:r>
            <a:r>
              <a:rPr lang="en-US" altLang="zh-CN" dirty="0" smtClean="0"/>
              <a:t>TCP</a:t>
            </a:r>
            <a:r>
              <a:rPr lang="zh-CN" altLang="zh-CN" dirty="0" smtClean="0"/>
              <a:t>点</a:t>
            </a:r>
            <a:r>
              <a:rPr lang="zh-CN" altLang="en-US" dirty="0" smtClean="0"/>
              <a:t>；观察操纵杆方向。</a:t>
            </a:r>
            <a:endParaRPr lang="zh-CN" altLang="zh-CN" dirty="0" smtClean="0"/>
          </a:p>
          <a:p>
            <a:pPr>
              <a:lnSpc>
                <a:spcPct val="150000"/>
              </a:lnSpc>
            </a:pPr>
            <a:endParaRPr lang="zh-CN" altLang="zh-CN" dirty="0"/>
          </a:p>
        </p:txBody>
      </p:sp>
      <p:pic>
        <p:nvPicPr>
          <p:cNvPr id="9" name="图片 8"/>
          <p:cNvPicPr/>
          <p:nvPr/>
        </p:nvPicPr>
        <p:blipFill>
          <a:blip r:embed="rId4"/>
          <a:stretch>
            <a:fillRect/>
          </a:stretch>
        </p:blipFill>
        <p:spPr>
          <a:xfrm>
            <a:off x="395535" y="3933056"/>
            <a:ext cx="1728192" cy="1800200"/>
          </a:xfrm>
          <a:prstGeom prst="rect">
            <a:avLst/>
          </a:prstGeom>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3223" y="3789040"/>
            <a:ext cx="2363928" cy="273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4932040" y="5013176"/>
            <a:ext cx="3194615" cy="923330"/>
          </a:xfrm>
          <a:prstGeom prst="rect">
            <a:avLst/>
          </a:prstGeom>
        </p:spPr>
        <p:txBody>
          <a:bodyPr wrap="square">
            <a:spAutoFit/>
          </a:bodyPr>
          <a:lstStyle/>
          <a:p>
            <a:r>
              <a:rPr lang="en-US" altLang="zh-CN" dirty="0" smtClean="0"/>
              <a:t>         </a:t>
            </a:r>
            <a:r>
              <a:rPr lang="zh-CN" altLang="zh-CN" dirty="0" smtClean="0"/>
              <a:t>操纵</a:t>
            </a:r>
            <a:r>
              <a:rPr lang="zh-CN" altLang="zh-CN" dirty="0"/>
              <a:t>示教器上的</a:t>
            </a:r>
            <a:r>
              <a:rPr lang="zh-CN" altLang="zh-CN" dirty="0" smtClean="0"/>
              <a:t>操纵杆</a:t>
            </a:r>
            <a:r>
              <a:rPr lang="en-US" altLang="zh-CN" dirty="0" smtClean="0"/>
              <a:t>,</a:t>
            </a:r>
            <a:r>
              <a:rPr lang="zh-CN" altLang="zh-CN" dirty="0" smtClean="0"/>
              <a:t>机器人</a:t>
            </a:r>
            <a:r>
              <a:rPr lang="zh-CN" altLang="zh-CN" dirty="0"/>
              <a:t>绕着工具</a:t>
            </a:r>
            <a:r>
              <a:rPr lang="en-US" altLang="zh-CN" dirty="0"/>
              <a:t>TCP</a:t>
            </a:r>
            <a:r>
              <a:rPr lang="zh-CN" altLang="zh-CN" dirty="0"/>
              <a:t>点作姿态调整的运动。</a:t>
            </a:r>
            <a:endParaRPr lang="zh-CN" altLang="en-US" dirty="0"/>
          </a:p>
        </p:txBody>
      </p:sp>
    </p:spTree>
    <p:extLst>
      <p:ext uri="{BB962C8B-B14F-4D97-AF65-F5344CB8AC3E}">
        <p14:creationId xmlns:p14="http://schemas.microsoft.com/office/powerpoint/2010/main" val="351502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additive="base">
                                        <p:cTn id="17" dur="500" fill="hold"/>
                                        <p:tgtEl>
                                          <p:spTgt spid="4098"/>
                                        </p:tgtEl>
                                        <p:attrNameLst>
                                          <p:attrName>ppt_x</p:attrName>
                                        </p:attrNameLst>
                                      </p:cBhvr>
                                      <p:tavLst>
                                        <p:tav tm="0">
                                          <p:val>
                                            <p:strVal val="#ppt_x"/>
                                          </p:val>
                                        </p:tav>
                                        <p:tav tm="100000">
                                          <p:val>
                                            <p:strVal val="#ppt_x"/>
                                          </p:val>
                                        </p:tav>
                                      </p:tavLst>
                                    </p:anim>
                                    <p:anim calcmode="lin" valueType="num">
                                      <p:cBhvr additive="base">
                                        <p:cTn id="1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099"/>
                                        </p:tgtEl>
                                        <p:attrNameLst>
                                          <p:attrName>style.visibility</p:attrName>
                                        </p:attrNameLst>
                                      </p:cBhvr>
                                      <p:to>
                                        <p:strVal val="visible"/>
                                      </p:to>
                                    </p:set>
                                    <p:anim calcmode="lin" valueType="num">
                                      <p:cBhvr additive="base">
                                        <p:cTn id="33" dur="500" fill="hold"/>
                                        <p:tgtEl>
                                          <p:spTgt spid="4099"/>
                                        </p:tgtEl>
                                        <p:attrNameLst>
                                          <p:attrName>ppt_x</p:attrName>
                                        </p:attrNameLst>
                                      </p:cBhvr>
                                      <p:tavLst>
                                        <p:tav tm="0">
                                          <p:val>
                                            <p:strVal val="#ppt_x"/>
                                          </p:val>
                                        </p:tav>
                                        <p:tav tm="100000">
                                          <p:val>
                                            <p:strVal val="#ppt_x"/>
                                          </p:val>
                                        </p:tav>
                                      </p:tavLst>
                                    </p:anim>
                                    <p:anim calcmode="lin" valueType="num">
                                      <p:cBhvr additive="base">
                                        <p:cTn id="34"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431540" y="573485"/>
            <a:ext cx="534928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zh-CN" altLang="en-US" sz="3200"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rPr>
              <a:t>三、建立</a:t>
            </a:r>
            <a:r>
              <a:rPr lang="en-US" altLang="zh-CN" sz="3200"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rPr>
              <a:t>RAPID</a:t>
            </a:r>
            <a:r>
              <a:rPr lang="zh-CN" altLang="en-US" sz="3200"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rPr>
              <a:t>程序</a:t>
            </a:r>
            <a:endParaRPr lang="en-US" altLang="zh-CN" sz="3200"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endParaRPr>
          </a:p>
        </p:txBody>
      </p:sp>
      <p:sp>
        <p:nvSpPr>
          <p:cNvPr id="5" name="矩形 4"/>
          <p:cNvSpPr/>
          <p:nvPr/>
        </p:nvSpPr>
        <p:spPr>
          <a:xfrm>
            <a:off x="317462" y="2708920"/>
            <a:ext cx="8503009" cy="2585323"/>
          </a:xfrm>
          <a:prstGeom prst="rect">
            <a:avLst/>
          </a:prstGeom>
        </p:spPr>
        <p:txBody>
          <a:bodyPr wrap="square">
            <a:spAutoFit/>
          </a:bodyPr>
          <a:lstStyle/>
          <a:p>
            <a:pPr>
              <a:lnSpc>
                <a:spcPct val="150000"/>
              </a:lnSpc>
            </a:pPr>
            <a:endParaRPr lang="en-US" altLang="zh-CN" dirty="0"/>
          </a:p>
          <a:p>
            <a:pPr>
              <a:lnSpc>
                <a:spcPct val="150000"/>
              </a:lnSpc>
            </a:pPr>
            <a:endParaRPr lang="en-US" altLang="zh-CN" dirty="0" smtClean="0"/>
          </a:p>
          <a:p>
            <a:pPr>
              <a:lnSpc>
                <a:spcPct val="150000"/>
              </a:lnSpc>
            </a:pPr>
            <a:endParaRPr lang="en-US" altLang="zh-CN" dirty="0" smtClean="0"/>
          </a:p>
          <a:p>
            <a:pPr>
              <a:lnSpc>
                <a:spcPct val="150000"/>
              </a:lnSpc>
            </a:pPr>
            <a:endParaRPr lang="en-US" altLang="zh-CN" dirty="0" smtClean="0"/>
          </a:p>
          <a:p>
            <a:r>
              <a:rPr lang="en-US" altLang="zh-CN" dirty="0" smtClean="0"/>
              <a:t>        2</a:t>
            </a:r>
            <a:r>
              <a:rPr lang="en-US" altLang="zh-CN" dirty="0"/>
              <a:t>)</a:t>
            </a:r>
            <a:r>
              <a:rPr lang="zh-CN" altLang="zh-CN" dirty="0"/>
              <a:t>确定各个程序模块中要建立的</a:t>
            </a:r>
            <a:r>
              <a:rPr lang="zh-CN" altLang="zh-CN" dirty="0" smtClean="0"/>
              <a:t>例行程序</a:t>
            </a:r>
            <a:r>
              <a:rPr lang="en-US" altLang="zh-CN" dirty="0" smtClean="0"/>
              <a:t>,</a:t>
            </a:r>
            <a:r>
              <a:rPr lang="zh-CN" altLang="zh-CN" dirty="0" smtClean="0"/>
              <a:t>不同</a:t>
            </a:r>
            <a:r>
              <a:rPr lang="zh-CN" altLang="zh-CN" dirty="0"/>
              <a:t>的功能就放到不同的程序模块中</a:t>
            </a:r>
            <a:r>
              <a:rPr lang="zh-CN" altLang="zh-CN" dirty="0" smtClean="0"/>
              <a:t>去</a:t>
            </a:r>
            <a:r>
              <a:rPr lang="en-US" altLang="zh-CN" dirty="0" smtClean="0"/>
              <a:t>,</a:t>
            </a:r>
            <a:r>
              <a:rPr lang="zh-CN" altLang="zh-CN" dirty="0" smtClean="0"/>
              <a:t>如</a:t>
            </a:r>
            <a:r>
              <a:rPr lang="zh-CN" altLang="zh-CN" dirty="0"/>
              <a:t>夹具打开、夹具关闭这样的功能就可以分别建立成</a:t>
            </a:r>
            <a:r>
              <a:rPr lang="zh-CN" altLang="zh-CN" dirty="0" smtClean="0"/>
              <a:t>例行程序</a:t>
            </a:r>
            <a:r>
              <a:rPr lang="en-US" altLang="zh-CN" dirty="0" smtClean="0"/>
              <a:t>,</a:t>
            </a:r>
            <a:r>
              <a:rPr lang="zh-CN" altLang="zh-CN" dirty="0" smtClean="0"/>
              <a:t>方便</a:t>
            </a:r>
            <a:r>
              <a:rPr lang="zh-CN" altLang="zh-CN" dirty="0"/>
              <a:t>调用与管理。</a:t>
            </a:r>
          </a:p>
          <a:p>
            <a:endParaRPr lang="zh-CN" altLang="zh-CN"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483" y="5229200"/>
            <a:ext cx="4524376"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484" y="2708920"/>
            <a:ext cx="4524375" cy="135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539552" y="1462569"/>
            <a:ext cx="3647152" cy="507831"/>
          </a:xfrm>
          <a:prstGeom prst="rect">
            <a:avLst/>
          </a:prstGeom>
        </p:spPr>
        <p:txBody>
          <a:bodyPr wrap="none">
            <a:spAutoFit/>
          </a:bodyPr>
          <a:lstStyle/>
          <a:p>
            <a:pPr>
              <a:lnSpc>
                <a:spcPct val="150000"/>
              </a:lnSpc>
            </a:pPr>
            <a:r>
              <a:rPr lang="zh-CN" altLang="zh-CN" dirty="0"/>
              <a:t>编制一个程序的基本流程是如下</a:t>
            </a:r>
            <a:r>
              <a:rPr lang="zh-CN" altLang="en-US" dirty="0"/>
              <a:t>：</a:t>
            </a:r>
            <a:endParaRPr lang="zh-CN" altLang="zh-CN" dirty="0"/>
          </a:p>
        </p:txBody>
      </p:sp>
      <p:sp>
        <p:nvSpPr>
          <p:cNvPr id="3" name="矩形 2"/>
          <p:cNvSpPr/>
          <p:nvPr/>
        </p:nvSpPr>
        <p:spPr>
          <a:xfrm>
            <a:off x="512514" y="1970400"/>
            <a:ext cx="8235949" cy="646331"/>
          </a:xfrm>
          <a:prstGeom prst="rect">
            <a:avLst/>
          </a:prstGeom>
        </p:spPr>
        <p:txBody>
          <a:bodyPr wrap="square">
            <a:spAutoFit/>
          </a:bodyPr>
          <a:lstStyle/>
          <a:p>
            <a:r>
              <a:rPr lang="en-US" altLang="zh-CN" dirty="0" smtClean="0"/>
              <a:t>        1</a:t>
            </a:r>
            <a:r>
              <a:rPr lang="en-US" altLang="zh-CN" dirty="0"/>
              <a:t>)</a:t>
            </a:r>
            <a:r>
              <a:rPr lang="zh-CN" altLang="zh-CN" dirty="0"/>
              <a:t>确定需要多少个程序模块。多少个程序模块是由应用的复杂性所决定的</a:t>
            </a:r>
            <a:r>
              <a:rPr lang="en-US" altLang="zh-CN" dirty="0"/>
              <a:t>,</a:t>
            </a:r>
            <a:r>
              <a:rPr lang="zh-CN" altLang="zh-CN" dirty="0"/>
              <a:t>比如可以将位置计算、程序数据、逻辑控制等分配到不同的程序模块</a:t>
            </a:r>
            <a:r>
              <a:rPr lang="en-US" altLang="zh-CN" dirty="0"/>
              <a:t>,</a:t>
            </a:r>
            <a:r>
              <a:rPr lang="zh-CN" altLang="zh-CN" dirty="0"/>
              <a:t>方便管理</a:t>
            </a:r>
            <a:r>
              <a:rPr lang="zh-CN" altLang="en-US" dirty="0"/>
              <a:t>。</a:t>
            </a:r>
            <a:endParaRPr lang="en-US" altLang="zh-CN" dirty="0"/>
          </a:p>
        </p:txBody>
      </p:sp>
    </p:spTree>
    <p:extLst>
      <p:ext uri="{BB962C8B-B14F-4D97-AF65-F5344CB8AC3E}">
        <p14:creationId xmlns:p14="http://schemas.microsoft.com/office/powerpoint/2010/main" val="142387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125"/>
                                        </p:tgtEl>
                                        <p:attrNameLst>
                                          <p:attrName>style.visibility</p:attrName>
                                        </p:attrNameLst>
                                      </p:cBhvr>
                                      <p:to>
                                        <p:strVal val="visible"/>
                                      </p:to>
                                    </p:set>
                                    <p:anim calcmode="lin" valueType="num">
                                      <p:cBhvr additive="base">
                                        <p:cTn id="17" dur="500" fill="hold"/>
                                        <p:tgtEl>
                                          <p:spTgt spid="5125"/>
                                        </p:tgtEl>
                                        <p:attrNameLst>
                                          <p:attrName>ppt_x</p:attrName>
                                        </p:attrNameLst>
                                      </p:cBhvr>
                                      <p:tavLst>
                                        <p:tav tm="0">
                                          <p:val>
                                            <p:strVal val="#ppt_x"/>
                                          </p:val>
                                        </p:tav>
                                        <p:tav tm="100000">
                                          <p:val>
                                            <p:strVal val="#ppt_x"/>
                                          </p:val>
                                        </p:tav>
                                      </p:tavLst>
                                    </p:anim>
                                    <p:anim calcmode="lin" valueType="num">
                                      <p:cBhvr additive="base">
                                        <p:cTn id="18" dur="500" fill="hold"/>
                                        <p:tgtEl>
                                          <p:spTgt spid="512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124"/>
                                        </p:tgtEl>
                                        <p:attrNameLst>
                                          <p:attrName>style.visibility</p:attrName>
                                        </p:attrNameLst>
                                      </p:cBhvr>
                                      <p:to>
                                        <p:strVal val="visible"/>
                                      </p:to>
                                    </p:set>
                                    <p:anim calcmode="lin" valueType="num">
                                      <p:cBhvr additive="base">
                                        <p:cTn id="27" dur="500" fill="hold"/>
                                        <p:tgtEl>
                                          <p:spTgt spid="5124"/>
                                        </p:tgtEl>
                                        <p:attrNameLst>
                                          <p:attrName>ppt_x</p:attrName>
                                        </p:attrNameLst>
                                      </p:cBhvr>
                                      <p:tavLst>
                                        <p:tav tm="0">
                                          <p:val>
                                            <p:strVal val="#ppt_x"/>
                                          </p:val>
                                        </p:tav>
                                        <p:tav tm="100000">
                                          <p:val>
                                            <p:strVal val="#ppt_x"/>
                                          </p:val>
                                        </p:tav>
                                      </p:tavLst>
                                    </p:anim>
                                    <p:anim calcmode="lin" valueType="num">
                                      <p:cBhvr additive="base">
                                        <p:cTn id="28"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1241</TotalTime>
  <Words>2248</Words>
  <Application>Microsoft Office PowerPoint</Application>
  <PresentationFormat>全屏显示(4:3)</PresentationFormat>
  <Paragraphs>204</Paragraphs>
  <Slides>21</Slides>
  <Notes>1</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沉稳</vt:lpstr>
      <vt:lpstr>教学任务</vt:lpstr>
      <vt:lpstr>一、使能器按钮的使用</vt:lpstr>
      <vt:lpstr>使能状态显示</vt:lpstr>
      <vt:lpstr>二、机器人的手动操作</vt:lpstr>
      <vt:lpstr>手动操纵界面</vt:lpstr>
      <vt:lpstr>单轴运动的手动操纵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教学任务</dc:title>
  <dc:creator>Lee</dc:creator>
  <cp:lastModifiedBy>Lee</cp:lastModifiedBy>
  <cp:revision>115</cp:revision>
  <dcterms:created xsi:type="dcterms:W3CDTF">2017-05-24T08:32:13Z</dcterms:created>
  <dcterms:modified xsi:type="dcterms:W3CDTF">2017-05-27T02:32:54Z</dcterms:modified>
</cp:coreProperties>
</file>